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1" r:id="rId3"/>
  </p:sldMasterIdLst>
  <p:notesMasterIdLst>
    <p:notesMasterId r:id="rId36"/>
  </p:notesMasterIdLst>
  <p:sldIdLst>
    <p:sldId id="258" r:id="rId4"/>
    <p:sldId id="428" r:id="rId5"/>
    <p:sldId id="429" r:id="rId6"/>
    <p:sldId id="430" r:id="rId7"/>
    <p:sldId id="432" r:id="rId8"/>
    <p:sldId id="460" r:id="rId9"/>
    <p:sldId id="439" r:id="rId10"/>
    <p:sldId id="440" r:id="rId11"/>
    <p:sldId id="461" r:id="rId12"/>
    <p:sldId id="463" r:id="rId13"/>
    <p:sldId id="462" r:id="rId14"/>
    <p:sldId id="433" r:id="rId15"/>
    <p:sldId id="465" r:id="rId16"/>
    <p:sldId id="466" r:id="rId17"/>
    <p:sldId id="468" r:id="rId18"/>
    <p:sldId id="471" r:id="rId19"/>
    <p:sldId id="473" r:id="rId20"/>
    <p:sldId id="474" r:id="rId21"/>
    <p:sldId id="434" r:id="rId22"/>
    <p:sldId id="475" r:id="rId23"/>
    <p:sldId id="334" r:id="rId24"/>
    <p:sldId id="336" r:id="rId25"/>
    <p:sldId id="477" r:id="rId26"/>
    <p:sldId id="435" r:id="rId27"/>
    <p:sldId id="436" r:id="rId28"/>
    <p:sldId id="479" r:id="rId29"/>
    <p:sldId id="484" r:id="rId30"/>
    <p:sldId id="485" r:id="rId31"/>
    <p:sldId id="488" r:id="rId32"/>
    <p:sldId id="418" r:id="rId33"/>
    <p:sldId id="417" r:id="rId34"/>
    <p:sldId id="487" r:id="rId3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DGM1pXXLNuwKVFL8NLm5w==" hashData="Cs4VjOSP8QzE6f8KO0HovpBFbNo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vivas" initials="v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8" autoAdjust="0"/>
  </p:normalViewPr>
  <p:slideViewPr>
    <p:cSldViewPr snapToObjects="1">
      <p:cViewPr>
        <p:scale>
          <a:sx n="70" d="100"/>
          <a:sy n="70" d="100"/>
        </p:scale>
        <p:origin x="-1398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FF55D-82B5-5247-B93E-406C4F066F9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75B8F-5502-0D4D-9C49-B27A229E7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6442DC-BCF0-4FE7-88A7-A5723793845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6442DC-BCF0-4FE7-88A7-A5723793845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6442DC-BCF0-4FE7-88A7-A5723793845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6442DC-BCF0-4FE7-88A7-A5723793845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32EA25-948A-48A6-9D41-417B18B8F5E6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B4BE8C-8C6B-4E3F-9170-5D7E58B9370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431456-CAD3-4EEB-8AAE-75C32781B41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46015C-05CE-4D66-9A5E-AE20A2A75F2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2F0E3F-AEE8-4764-BB3D-A7AF29AF27C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5A248E-02CC-4FF5-90A4-5439DEF4322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EC0EB-78DC-4AFE-8A7C-AF857ACB347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2D936B-2EC1-432F-AC48-1548E1FEBF2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FB9690-41F9-4100-9B26-499FD810EDB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5126A-E80E-4F62-BFBB-76A30AB5A53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9FA77-3F93-854E-A3C0-6D4D051DEC52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7629A-D239-7849-AC86-F0B9BD49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476250" y="6419850"/>
            <a:ext cx="82296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600">
                <a:solidFill>
                  <a:schemeClr val="bg1"/>
                </a:solidFill>
                <a:ea typeface="ＭＳ Ｐゴシック" charset="-128"/>
                <a:cs typeface="+mn-cs"/>
              </a:rPr>
              <a:t>Confidential.  Copyright © 2010 iControl Networks, Inc.</a:t>
            </a:r>
            <a:endParaRPr lang="en-US" sz="6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4445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476250" y="6419850"/>
            <a:ext cx="82296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600">
                <a:solidFill>
                  <a:schemeClr val="bg1"/>
                </a:solidFill>
              </a:rPr>
              <a:t>Confidential.  Copyright © 2010 iControl Networks, Inc.</a:t>
            </a:r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4445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476250" y="6419850"/>
            <a:ext cx="82296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600">
                <a:solidFill>
                  <a:schemeClr val="bg1"/>
                </a:solidFill>
              </a:rPr>
              <a:t>Confidential.  Copyright © 2010 iControl Networks, Inc.</a:t>
            </a:r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4445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7BE81-7AED-CD47-82D9-7F18AB76DAD6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07D47-1D74-F746-A108-D155EC29D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cover-page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3538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ln>
            <a:noFill/>
          </a:ln>
          <a:solidFill>
            <a:schemeClr val="tx2">
              <a:lumMod val="75000"/>
            </a:schemeClr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76799-06F1-3843-ABDE-E597CAFF4A2F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836F-1D51-5B49-8103-3796F465A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9" name="Picture 8" descr="C24-inside-footer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44768"/>
            <a:ext cx="9144000" cy="713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  <p:sldLayoutId id="2147483687" r:id="rId13"/>
    <p:sldLayoutId id="214748368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17375E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71600" y="5614392"/>
            <a:ext cx="6400800" cy="694928"/>
          </a:xfrm>
          <a:prstGeom prst="rect">
            <a:avLst/>
          </a:prstGeom>
        </p:spPr>
        <p:txBody>
          <a:bodyPr anchor="b"/>
          <a:lstStyle/>
          <a:p>
            <a:pPr marR="0"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Rev 101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426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6450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C24 Installation and Activation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 Bold"/>
                <a:ea typeface="+mj-ea"/>
                <a:cs typeface="Arial Bold"/>
              </a:rPr>
              <a:t>PowerSeries with C24-HUB</a:t>
            </a:r>
            <a:endParaRPr kumimoji="0" lang="en-US" sz="4000" b="1" i="0" u="none" strike="noStrike" kern="1200" spc="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Panel Verification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Verify RS-422 module connected properly</a:t>
            </a:r>
          </a:p>
          <a:p>
            <a:pPr lvl="1"/>
            <a:r>
              <a:rPr lang="en-CA" sz="2000" dirty="0" smtClean="0"/>
              <a:t>Enter Section [851] and sub-section [672]</a:t>
            </a:r>
          </a:p>
          <a:p>
            <a:pPr lvl="1"/>
            <a:r>
              <a:rPr lang="en-CA" sz="2000" dirty="0" smtClean="0"/>
              <a:t>Multiple beeps heard if good communication</a:t>
            </a:r>
          </a:p>
          <a:p>
            <a:pPr lvl="1"/>
            <a:r>
              <a:rPr lang="en-CA" sz="2000" dirty="0" smtClean="0"/>
              <a:t>Long tone if bad communication</a:t>
            </a:r>
          </a:p>
          <a:p>
            <a:pPr>
              <a:buNone/>
            </a:pPr>
            <a:endParaRPr lang="en-CA" sz="1600" dirty="0" smtClean="0"/>
          </a:p>
          <a:p>
            <a:r>
              <a:rPr lang="en-CA" sz="2400" dirty="0" smtClean="0"/>
              <a:t>Diagnostics</a:t>
            </a:r>
          </a:p>
          <a:p>
            <a:pPr lvl="1"/>
            <a:r>
              <a:rPr lang="en-CA" sz="2000" dirty="0" smtClean="0"/>
              <a:t>Ensure option 5 in section [382] is enabled</a:t>
            </a:r>
          </a:p>
          <a:p>
            <a:pPr lvl="1"/>
            <a:r>
              <a:rPr lang="en-CA" sz="2000" dirty="0" smtClean="0"/>
              <a:t>Check orientation of 4-pin PC-LINK connector</a:t>
            </a:r>
          </a:p>
          <a:p>
            <a:pPr lvl="1"/>
            <a:r>
              <a:rPr lang="en-CA" sz="2000" dirty="0" smtClean="0"/>
              <a:t>Check connection of 4-wire KEYBUS</a:t>
            </a:r>
          </a:p>
          <a:p>
            <a:pPr lvl="1"/>
            <a:r>
              <a:rPr lang="en-CA" sz="2000" dirty="0" smtClean="0"/>
              <a:t>Recalculate power consumption</a:t>
            </a:r>
          </a:p>
          <a:p>
            <a:endParaRPr lang="en-C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Optional Programming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 smtClean="0"/>
              <a:t>To access optional programming enter section [851]</a:t>
            </a:r>
          </a:p>
          <a:p>
            <a:pPr>
              <a:buNone/>
            </a:pPr>
            <a:endParaRPr lang="en-CA" sz="1600" b="1" dirty="0" smtClean="0"/>
          </a:p>
          <a:p>
            <a:r>
              <a:rPr lang="en-CA" sz="2400" dirty="0" smtClean="0"/>
              <a:t>[671] Lifestyle Event Toggle (Should be left at default)</a:t>
            </a:r>
          </a:p>
          <a:p>
            <a:pPr lvl="1"/>
            <a:r>
              <a:rPr lang="en-CA" sz="2000" dirty="0" smtClean="0"/>
              <a:t>Disable buffering of event groups</a:t>
            </a:r>
          </a:p>
          <a:p>
            <a:pPr lvl="1"/>
            <a:r>
              <a:rPr lang="en-CA" sz="2000" dirty="0" smtClean="0"/>
              <a:t>Buffer is used when RS-422 communication is lost</a:t>
            </a:r>
          </a:p>
          <a:p>
            <a:r>
              <a:rPr lang="en-CA" sz="2400" dirty="0" smtClean="0"/>
              <a:t>[672]-[679] Lifestyle Zone Toggle Options</a:t>
            </a:r>
          </a:p>
          <a:p>
            <a:pPr lvl="1"/>
            <a:r>
              <a:rPr lang="en-CA" sz="2000" dirty="0" smtClean="0"/>
              <a:t>Disable status reporting of zones (Open/Close Zones)</a:t>
            </a:r>
          </a:p>
          <a:p>
            <a:r>
              <a:rPr lang="en-CA" sz="2400" dirty="0" smtClean="0"/>
              <a:t>[681] Notification Event Toggle</a:t>
            </a:r>
          </a:p>
          <a:p>
            <a:pPr lvl="1"/>
            <a:r>
              <a:rPr lang="en-CA" sz="2000" dirty="0" smtClean="0"/>
              <a:t>Disable system event reporting (Troubles, Faults, etc.)</a:t>
            </a:r>
          </a:p>
          <a:p>
            <a:r>
              <a:rPr lang="en-CA" sz="2400" dirty="0" smtClean="0"/>
              <a:t>[682]-[689] Notification Zone Toggle Options</a:t>
            </a:r>
          </a:p>
          <a:p>
            <a:pPr lvl="1"/>
            <a:r>
              <a:rPr lang="en-CA" sz="2000" dirty="0" smtClean="0"/>
              <a:t>Disable lifestyle reporting codes (Alarm reporting codes)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304800" y="1602680"/>
            <a:ext cx="8686800" cy="915988"/>
            <a:chOff x="304800" y="2108199"/>
            <a:chExt cx="8686800" cy="915989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304800" y="2108199"/>
              <a:ext cx="8686800" cy="915989"/>
              <a:chOff x="304800" y="2108199"/>
              <a:chExt cx="8686800" cy="915989"/>
            </a:xfrm>
          </p:grpSpPr>
          <p:grpSp>
            <p:nvGrpSpPr>
              <p:cNvPr id="4" name="Group 70"/>
              <p:cNvGrpSpPr>
                <a:grpSpLocks/>
              </p:cNvGrpSpPr>
              <p:nvPr/>
            </p:nvGrpSpPr>
            <p:grpSpPr bwMode="auto">
              <a:xfrm>
                <a:off x="304800" y="2133604"/>
                <a:ext cx="8686800" cy="890584"/>
                <a:chOff x="304800" y="2133600"/>
                <a:chExt cx="8686800" cy="890586"/>
              </a:xfrm>
            </p:grpSpPr>
            <p:sp>
              <p:nvSpPr>
                <p:cNvPr id="6759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48157" y="2281535"/>
                  <a:ext cx="201404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2. Activate</a:t>
                  </a:r>
                </a:p>
              </p:txBody>
            </p:sp>
            <p:grpSp>
              <p:nvGrpSpPr>
                <p:cNvPr id="5" name="Group 60"/>
                <p:cNvGrpSpPr>
                  <a:grpSpLocks/>
                </p:cNvGrpSpPr>
                <p:nvPr/>
              </p:nvGrpSpPr>
              <p:grpSpPr bwMode="auto">
                <a:xfrm>
                  <a:off x="3353668" y="2133600"/>
                  <a:ext cx="1904132" cy="786203"/>
                  <a:chOff x="3353668" y="2133600"/>
                  <a:chExt cx="1904132" cy="786203"/>
                </a:xfrm>
              </p:grpSpPr>
              <p:sp>
                <p:nvSpPr>
                  <p:cNvPr id="67598" name="Chevron 31"/>
                  <p:cNvSpPr>
                    <a:spLocks noChangeArrowheads="1"/>
                  </p:cNvSpPr>
                  <p:nvPr/>
                </p:nvSpPr>
                <p:spPr bwMode="auto">
                  <a:xfrm>
                    <a:off x="3353668" y="2133600"/>
                    <a:ext cx="1473200" cy="786203"/>
                  </a:xfrm>
                  <a:prstGeom prst="chevron">
                    <a:avLst>
                      <a:gd name="adj" fmla="val 50003"/>
                    </a:avLst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lvl="1"/>
                    <a:endParaRPr lang="en-US" sz="12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67599" name="Text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9267" y="2209800"/>
                    <a:ext cx="1548533" cy="584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Activate</a:t>
                    </a:r>
                  </a:p>
                  <a:p>
                    <a:r>
                      <a: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HUB</a:t>
                    </a:r>
                    <a:endParaRPr lang="en-US" sz="1600" dirty="0">
                      <a:solidFill>
                        <a:srgbClr val="FFFFFF"/>
                      </a:solidFill>
                      <a:latin typeface="Arial Narrow" pitchFamily="34" charset="0"/>
                    </a:endParaRPr>
                  </a:p>
                </p:txBody>
              </p:sp>
            </p:grpSp>
            <p:cxnSp>
              <p:nvCxnSpPr>
                <p:cNvPr id="85" name="Straight Connector 84"/>
                <p:cNvCxnSpPr>
                  <a:cxnSpLocks noChangeShapeType="1"/>
                </p:cNvCxnSpPr>
                <p:nvPr/>
              </p:nvCxnSpPr>
              <p:spPr bwMode="auto">
                <a:xfrm>
                  <a:off x="304800" y="3022598"/>
                  <a:ext cx="8686800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67593" name="Chevron 39"/>
              <p:cNvSpPr>
                <a:spLocks noChangeArrowheads="1"/>
              </p:cNvSpPr>
              <p:nvPr/>
            </p:nvSpPr>
            <p:spPr bwMode="auto">
              <a:xfrm>
                <a:off x="4512734" y="2134888"/>
                <a:ext cx="1142997" cy="786899"/>
              </a:xfrm>
              <a:prstGeom prst="chevron">
                <a:avLst>
                  <a:gd name="adj" fmla="val 50005"/>
                </a:avLst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lvl="1"/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67594" name="TextBox 40"/>
              <p:cNvSpPr txBox="1">
                <a:spLocks noChangeArrowheads="1"/>
              </p:cNvSpPr>
              <p:nvPr/>
            </p:nvSpPr>
            <p:spPr bwMode="auto">
              <a:xfrm>
                <a:off x="4775199" y="2108199"/>
                <a:ext cx="787401" cy="831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Arial Narrow" pitchFamily="34" charset="0"/>
                  </a:rPr>
                  <a:t>Create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 Site</a:t>
                </a:r>
                <a:endParaRPr lang="en-US" sz="1600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Arial Narrow" pitchFamily="34" charset="0"/>
                  </a:rPr>
                  <a:t>Owner</a:t>
                </a:r>
              </a:p>
            </p:txBody>
          </p:sp>
        </p:grpSp>
        <p:pic>
          <p:nvPicPr>
            <p:cNvPr id="67591" name="Picture 62" descr="69_1143216_Wizard_Hat_300.jpg"/>
            <p:cNvPicPr>
              <a:picLocks noChangeAspect="1"/>
            </p:cNvPicPr>
            <p:nvPr/>
          </p:nvPicPr>
          <p:blipFill>
            <a:blip r:embed="rId3"/>
            <a:srcRect l="28433" t="1981" r="27122" b="4388"/>
            <a:stretch>
              <a:fillRect/>
            </a:stretch>
          </p:blipFill>
          <p:spPr bwMode="auto">
            <a:xfrm>
              <a:off x="2514600" y="2133600"/>
              <a:ext cx="330200" cy="74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Activate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8" name="TextBox 86"/>
          <p:cNvSpPr txBox="1">
            <a:spLocks noChangeArrowheads="1"/>
          </p:cNvSpPr>
          <p:nvPr/>
        </p:nvSpPr>
        <p:spPr bwMode="auto">
          <a:xfrm>
            <a:off x="1066800" y="2806997"/>
            <a:ext cx="69342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Activation process done through web portal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Follow the Wizard</a:t>
            </a:r>
          </a:p>
          <a:p>
            <a:pPr marL="914400" lvl="1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Register HUB with activation key</a:t>
            </a:r>
          </a:p>
          <a:p>
            <a:pPr marL="914400" lvl="1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Create a new user account or attach new site to existing user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-531813" y="52863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/>
                <a:cs typeface="Arial Bold" pitchFamily="34" charset="0"/>
              </a:rPr>
              <a:t>Activation Sign In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400175"/>
            <a:ext cx="4682480" cy="243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686" y="3573016"/>
            <a:ext cx="4992927" cy="2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Placeholder 15"/>
          <p:cNvSpPr>
            <a:spLocks noGrp="1"/>
          </p:cNvSpPr>
          <p:nvPr>
            <p:ph type="body" idx="1"/>
          </p:nvPr>
        </p:nvSpPr>
        <p:spPr>
          <a:xfrm>
            <a:off x="5580111" y="3140968"/>
            <a:ext cx="2515443" cy="402059"/>
          </a:xfrm>
        </p:spPr>
        <p:txBody>
          <a:bodyPr/>
          <a:lstStyle/>
          <a:p>
            <a:pPr algn="ctr"/>
            <a:r>
              <a:rPr lang="en-US" sz="1800" b="0" dirty="0" smtClean="0">
                <a:ea typeface="ＭＳ Ｐゴシック"/>
                <a:cs typeface="Arial" pitchFamily="34" charset="0"/>
              </a:rPr>
              <a:t>Enter Activation Key</a:t>
            </a:r>
          </a:p>
        </p:txBody>
      </p:sp>
      <p:pic>
        <p:nvPicPr>
          <p:cNvPr id="3994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8024" y="3543026"/>
            <a:ext cx="4248472" cy="2551297"/>
          </a:xfr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700808"/>
            <a:ext cx="485542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5"/>
          <p:cNvSpPr>
            <a:spLocks noGrp="1"/>
          </p:cNvSpPr>
          <p:nvPr>
            <p:ph type="body" idx="1"/>
          </p:nvPr>
        </p:nvSpPr>
        <p:spPr>
          <a:xfrm>
            <a:off x="1187624" y="1298749"/>
            <a:ext cx="2515443" cy="402059"/>
          </a:xfrm>
        </p:spPr>
        <p:txBody>
          <a:bodyPr/>
          <a:lstStyle/>
          <a:p>
            <a:pPr algn="ctr"/>
            <a:r>
              <a:rPr lang="en-US" sz="1800" b="0" dirty="0" smtClean="0">
                <a:ea typeface="ＭＳ Ｐゴシック"/>
                <a:cs typeface="Arial" pitchFamily="34" charset="0"/>
              </a:rPr>
              <a:t>Select Site Type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/>
                <a:cs typeface="Arial Bold" pitchFamily="34" charset="0"/>
              </a:rPr>
              <a:t>Activation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701118"/>
            <a:ext cx="4887590" cy="23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5219170" y="2276872"/>
            <a:ext cx="3467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Restart Activation </a:t>
            </a:r>
            <a:r>
              <a:rPr lang="en-US" dirty="0" err="1">
                <a:solidFill>
                  <a:srgbClr val="FF0000"/>
                </a:solidFill>
              </a:rPr>
              <a:t>Iink</a:t>
            </a:r>
            <a:r>
              <a:rPr lang="en-US" dirty="0">
                <a:solidFill>
                  <a:srgbClr val="FF0000"/>
                </a:solidFill>
              </a:rPr>
              <a:t> will delete the site at the server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390587"/>
            <a:ext cx="4104456" cy="30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old" pitchFamily="34" charset="0"/>
                <a:ea typeface="ＭＳ Ｐゴシック"/>
                <a:cs typeface="Arial Bold" pitchFamily="34" charset="0"/>
              </a:rPr>
              <a:t>Activation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797152"/>
            <a:ext cx="346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If new HUB firmware is available it will automatically be upgraded once online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/>
                <a:cs typeface="Arial Bold" pitchFamily="34" charset="0"/>
              </a:rPr>
              <a:t>Activation Process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825"/>
            <a:ext cx="4367214" cy="24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889248" y="1439416"/>
            <a:ext cx="2818656" cy="40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Select Service Options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680079"/>
            <a:ext cx="4824536" cy="231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4716016" y="2996952"/>
            <a:ext cx="3672408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Waiting for the Security Panel to come online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797152"/>
            <a:ext cx="411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If new panel or module firmware is available it will automatically be upgraded once online, </a:t>
            </a:r>
            <a:r>
              <a:rPr lang="en-US" b="1" dirty="0" smtClean="0">
                <a:solidFill>
                  <a:srgbClr val="FF0000"/>
                </a:solidFill>
              </a:rPr>
              <a:t>panel MUST be in Ready State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92896"/>
            <a:ext cx="3960440" cy="200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400564"/>
            <a:ext cx="4032448" cy="46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899592" y="1583432"/>
            <a:ext cx="3106688" cy="6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Create New User or attach site to Existing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/>
                <a:cs typeface="Arial Bold" pitchFamily="34" charset="0"/>
              </a:rPr>
              <a:t>Owner Registration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79" y="1412776"/>
            <a:ext cx="43827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423" y="3292258"/>
            <a:ext cx="4472073" cy="280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/>
                <a:cs typeface="Arial Bold" pitchFamily="34" charset="0"/>
              </a:rPr>
              <a:t>Site Creation Complete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74638" y="1604466"/>
            <a:ext cx="8686800" cy="960438"/>
            <a:chOff x="304801" y="3097213"/>
            <a:chExt cx="8686799" cy="960437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304801" y="3097213"/>
              <a:ext cx="8686799" cy="960437"/>
              <a:chOff x="304801" y="3097213"/>
              <a:chExt cx="8686799" cy="960437"/>
            </a:xfrm>
          </p:grpSpPr>
          <p:sp>
            <p:nvSpPr>
              <p:cNvPr id="68620" name="TextBox 26"/>
              <p:cNvSpPr txBox="1">
                <a:spLocks noChangeArrowheads="1"/>
              </p:cNvSpPr>
              <p:nvPr/>
            </p:nvSpPr>
            <p:spPr bwMode="auto">
              <a:xfrm>
                <a:off x="353691" y="3271968"/>
                <a:ext cx="1430337" cy="46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/>
                  <a:t>3. Add</a:t>
                </a:r>
              </a:p>
            </p:txBody>
          </p:sp>
          <p:grpSp>
            <p:nvGrpSpPr>
              <p:cNvPr id="4" name="Group 61"/>
              <p:cNvGrpSpPr>
                <a:grpSpLocks/>
              </p:cNvGrpSpPr>
              <p:nvPr/>
            </p:nvGrpSpPr>
            <p:grpSpPr bwMode="auto">
              <a:xfrm>
                <a:off x="3352800" y="3131111"/>
                <a:ext cx="1858963" cy="831733"/>
                <a:chOff x="3352270" y="3131403"/>
                <a:chExt cx="1858963" cy="830997"/>
              </a:xfrm>
            </p:grpSpPr>
            <p:sp>
              <p:nvSpPr>
                <p:cNvPr id="68626" name="Chevron 33"/>
                <p:cNvSpPr>
                  <a:spLocks noChangeArrowheads="1"/>
                </p:cNvSpPr>
                <p:nvPr/>
              </p:nvSpPr>
              <p:spPr bwMode="auto">
                <a:xfrm>
                  <a:off x="3352270" y="3131403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8627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3662700" y="3131403"/>
                  <a:ext cx="1548533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 dirty="0">
                      <a:latin typeface="Arial Narrow" pitchFamily="34" charset="0"/>
                    </a:rPr>
                    <a:t>Add IP Devices</a:t>
                  </a:r>
                </a:p>
                <a:p>
                  <a:r>
                    <a:rPr lang="en-US" sz="1600" dirty="0">
                      <a:latin typeface="Arial Narrow" pitchFamily="34" charset="0"/>
                    </a:rPr>
                    <a:t>Touch Screen Cameras</a:t>
                  </a:r>
                </a:p>
              </p:txBody>
            </p:sp>
          </p:grpSp>
          <p:grpSp>
            <p:nvGrpSpPr>
              <p:cNvPr id="5" name="Group 65"/>
              <p:cNvGrpSpPr>
                <a:grpSpLocks/>
              </p:cNvGrpSpPr>
              <p:nvPr/>
            </p:nvGrpSpPr>
            <p:grpSpPr bwMode="auto">
              <a:xfrm>
                <a:off x="4800600" y="3097213"/>
                <a:ext cx="1380067" cy="831733"/>
                <a:chOff x="4800070" y="3097535"/>
                <a:chExt cx="1380067" cy="830997"/>
              </a:xfrm>
            </p:grpSpPr>
            <p:sp>
              <p:nvSpPr>
                <p:cNvPr id="68624" name="Chevron 41"/>
                <p:cNvSpPr>
                  <a:spLocks noChangeArrowheads="1"/>
                </p:cNvSpPr>
                <p:nvPr/>
              </p:nvSpPr>
              <p:spPr bwMode="auto">
                <a:xfrm>
                  <a:off x="4800070" y="3124200"/>
                  <a:ext cx="1380067" cy="786203"/>
                </a:xfrm>
                <a:prstGeom prst="chevron">
                  <a:avLst>
                    <a:gd name="adj" fmla="val 50003"/>
                  </a:avLst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8625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5121801" y="3097535"/>
                  <a:ext cx="787401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Arial Narrow" pitchFamily="34" charset="0"/>
                    </a:rPr>
                    <a:t>Add</a:t>
                  </a:r>
                </a:p>
                <a:p>
                  <a:r>
                    <a:rPr lang="en-US" sz="1600">
                      <a:latin typeface="Arial Narrow" pitchFamily="34" charset="0"/>
                    </a:rPr>
                    <a:t>Z-Wave</a:t>
                  </a:r>
                </a:p>
                <a:p>
                  <a:r>
                    <a:rPr lang="en-US" sz="1600">
                      <a:latin typeface="Arial Narrow" pitchFamily="34" charset="0"/>
                    </a:rPr>
                    <a:t>Devices</a:t>
                  </a:r>
                </a:p>
              </p:txBody>
            </p:sp>
          </p:grpSp>
          <p:cxnSp>
            <p:nvCxnSpPr>
              <p:cNvPr id="9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304801" y="4056062"/>
                <a:ext cx="8686799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2336799" y="3285067"/>
              <a:ext cx="685800" cy="510988"/>
              <a:chOff x="2209800" y="3352800"/>
              <a:chExt cx="685800" cy="510988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09800" y="3352800"/>
                <a:ext cx="685800" cy="510988"/>
                <a:chOff x="5562600" y="1447800"/>
                <a:chExt cx="2590800" cy="1929745"/>
              </a:xfrm>
            </p:grpSpPr>
            <p:pic>
              <p:nvPicPr>
                <p:cNvPr id="68618" name="Picture 12" descr="Web_Portal.gi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62600" y="1447800"/>
                  <a:ext cx="2590800" cy="1929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8619" name="Picture 13" descr="Activate 1.pn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926666" y="1716285"/>
                  <a:ext cx="1854200" cy="1035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8617" name="Picture 12" descr="Portal.pd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11398" y="3386665"/>
                <a:ext cx="485775" cy="30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Add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22" name="TextBox 86"/>
          <p:cNvSpPr txBox="1">
            <a:spLocks noChangeArrowheads="1"/>
          </p:cNvSpPr>
          <p:nvPr/>
        </p:nvSpPr>
        <p:spPr bwMode="auto">
          <a:xfrm>
            <a:off x="1066800" y="2806997"/>
            <a:ext cx="6934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Begin using the Web Portal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Add Wi-Fi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LifeStyle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Devices using the Portal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Touch Screen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Video Cameras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Add Z-Wave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LifeStyle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Devices using the Portal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Thermostats, Lighting modules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ea typeface="ＭＳ Ｐゴシック" charset="-128"/>
              </a:rPr>
              <a:t>Overview of installation process for:</a:t>
            </a:r>
          </a:p>
          <a:p>
            <a:pPr marL="914400" lvl="3" indent="-4572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ea typeface="ＭＳ Ｐゴシック" charset="-128"/>
              </a:rPr>
              <a:t>DSC Power Series 1864 + C24-HUB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ea typeface="ＭＳ Ｐゴシック" charset="-128"/>
              </a:rPr>
              <a:t>This overview assumes previous Life Safety installer training for the DSC PowerSeries security panel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8555" y="4067780"/>
            <a:ext cx="432689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https://portal.c24manager.com/activation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/>
                <a:cs typeface="Arial Bold" pitchFamily="34" charset="0"/>
              </a:rPr>
              <a:t>Managing Devices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652513"/>
            <a:ext cx="4104456" cy="344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484784"/>
            <a:ext cx="7239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44208" y="2062386"/>
            <a:ext cx="174729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Arial"/>
              <a:buAutoNum type="arabicPeriod"/>
            </a:pPr>
            <a:r>
              <a:rPr lang="en-US" sz="2000" dirty="0" smtClean="0"/>
              <a:t>Connect an Ethernet cable from the LAN/Device port to the back of camera via the Y-cable</a:t>
            </a:r>
          </a:p>
          <a:p>
            <a:pPr marL="914400" lvl="1" indent="-457200">
              <a:buFont typeface="Arial"/>
              <a:buAutoNum type="arabicPeriod"/>
            </a:pPr>
            <a:r>
              <a:rPr lang="en-US" sz="2000" dirty="0" smtClean="0"/>
              <a:t>Power up the camera (12VDC 1A)</a:t>
            </a:r>
          </a:p>
          <a:p>
            <a:pPr marL="914400" lvl="1" indent="-457200">
              <a:buFont typeface="Arial"/>
              <a:buAutoNum type="arabicPeriod"/>
            </a:pPr>
            <a:r>
              <a:rPr lang="en-US" sz="2000" dirty="0" smtClean="0"/>
              <a:t>Wait for Power and Network LEDs to turn solid green</a:t>
            </a:r>
          </a:p>
          <a:p>
            <a:pPr marL="914400" lvl="1" indent="-457200">
              <a:buFont typeface="Arial"/>
              <a:buAutoNum type="arabicPeriod"/>
            </a:pPr>
            <a:r>
              <a:rPr lang="en-US" sz="2000" dirty="0" smtClean="0"/>
              <a:t>Follow the Manage Device Wizard</a:t>
            </a:r>
          </a:p>
          <a:p>
            <a:pPr marL="914400" lvl="1" indent="-457200">
              <a:spcAft>
                <a:spcPts val="3000"/>
              </a:spcAft>
              <a:buFontTx/>
              <a:buAutoNum type="arabicPeriod"/>
            </a:pP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Adding a Camera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399" y="3501009"/>
            <a:ext cx="5705079" cy="25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08304" y="557994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80E07"/>
                </a:solidFill>
              </a:rPr>
              <a:t>Y-Cable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508104" y="4005064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80E07"/>
                </a:solidFill>
              </a:rPr>
              <a:t>To </a:t>
            </a:r>
            <a:r>
              <a:rPr lang="en-US" dirty="0" smtClean="0">
                <a:solidFill>
                  <a:srgbClr val="C80E07"/>
                </a:solidFill>
              </a:rPr>
              <a:t>HUB </a:t>
            </a:r>
            <a:r>
              <a:rPr lang="en-US" dirty="0">
                <a:solidFill>
                  <a:srgbClr val="C80E07"/>
                </a:solidFill>
              </a:rPr>
              <a:t>LAN port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 flipV="1">
            <a:off x="5652120" y="5373216"/>
            <a:ext cx="1584178" cy="36004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240" y="2852936"/>
            <a:ext cx="2592288" cy="24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4404370" y="5090220"/>
            <a:ext cx="1504950" cy="7277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6557441" y="5090220"/>
            <a:ext cx="1008063" cy="685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39943" name="TextBox 16"/>
          <p:cNvSpPr txBox="1">
            <a:spLocks noChangeArrowheads="1"/>
          </p:cNvSpPr>
          <p:nvPr/>
        </p:nvSpPr>
        <p:spPr bwMode="auto">
          <a:xfrm>
            <a:off x="3419872" y="5694165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80E07"/>
                </a:solidFill>
              </a:rPr>
              <a:t>Network</a:t>
            </a:r>
          </a:p>
        </p:txBody>
      </p:sp>
      <p:sp>
        <p:nvSpPr>
          <p:cNvPr id="39944" name="TextBox 16"/>
          <p:cNvSpPr txBox="1">
            <a:spLocks noChangeArrowheads="1"/>
          </p:cNvSpPr>
          <p:nvPr/>
        </p:nvSpPr>
        <p:spPr bwMode="auto">
          <a:xfrm>
            <a:off x="7138392" y="5694164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80E07"/>
                </a:solidFill>
              </a:rPr>
              <a:t>Power</a:t>
            </a: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Adding a Camera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Network LED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On </a:t>
            </a:r>
            <a:r>
              <a:rPr lang="en-US" sz="2000" dirty="0" smtClean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– LAN/Wireless connection established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Off – No active connection to the LAN port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 LED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2000" dirty="0" smtClean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– Power 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Arial"/>
              <a:buAutoNum type="arabicPeriod"/>
            </a:pPr>
            <a:r>
              <a:rPr lang="en-US" sz="2000" dirty="0" smtClean="0"/>
              <a:t>Power up the device within 15 ft of the HUB</a:t>
            </a:r>
          </a:p>
          <a:p>
            <a:pPr marL="914400" lvl="1" indent="-457200">
              <a:buFont typeface="Arial"/>
              <a:buAutoNum type="arabicPeriod"/>
            </a:pPr>
            <a:r>
              <a:rPr lang="en-US" sz="2000" dirty="0" smtClean="0"/>
              <a:t>Follow the Manage Device Wizard</a:t>
            </a:r>
          </a:p>
          <a:p>
            <a:pPr marL="914400" lvl="1" indent="-457200">
              <a:buFont typeface="Arial"/>
              <a:buAutoNum type="arabicPeriod"/>
            </a:pPr>
            <a:r>
              <a:rPr lang="en-US" sz="2000" dirty="0" smtClean="0"/>
              <a:t>Note different devices may be ‘triggered’ differently. Be sure to refer to the device manual for ‘triggering’ the device enrollment.</a:t>
            </a:r>
          </a:p>
          <a:p>
            <a:pPr marL="914400" lvl="1" indent="-457200">
              <a:spcAft>
                <a:spcPts val="3000"/>
              </a:spcAft>
              <a:buFontTx/>
              <a:buAutoNum type="arabicPeriod"/>
            </a:pP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Adding Z-Wave Devices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pic>
        <p:nvPicPr>
          <p:cNvPr id="11" name="Picture 48" descr="wayne dalton thermost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860800"/>
            <a:ext cx="1487228" cy="148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6" descr="jasco in wall dimm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25" y="4165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jasco lamp modu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819" y="4016994"/>
            <a:ext cx="1139205" cy="11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2" descr="Schlage Z-Wave.png"/>
          <p:cNvPicPr>
            <a:picLocks noChangeAspect="1"/>
          </p:cNvPicPr>
          <p:nvPr/>
        </p:nvPicPr>
        <p:blipFill>
          <a:blip r:embed="rId5"/>
          <a:srcRect l="-82452" r="-82452"/>
          <a:stretch>
            <a:fillRect/>
          </a:stretch>
        </p:blipFill>
        <p:spPr bwMode="auto">
          <a:xfrm>
            <a:off x="5987220" y="4016995"/>
            <a:ext cx="2953580" cy="11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260350" y="1633041"/>
            <a:ext cx="8686800" cy="931863"/>
            <a:chOff x="304800" y="4191005"/>
            <a:chExt cx="8686800" cy="931864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304800" y="4191005"/>
              <a:ext cx="8686800" cy="931864"/>
              <a:chOff x="305323" y="4191000"/>
              <a:chExt cx="8686276" cy="932021"/>
            </a:xfrm>
          </p:grpSpPr>
          <p:sp>
            <p:nvSpPr>
              <p:cNvPr id="69644" name="TextBox 29"/>
              <p:cNvSpPr txBox="1">
                <a:spLocks noChangeArrowheads="1"/>
              </p:cNvSpPr>
              <p:nvPr/>
            </p:nvSpPr>
            <p:spPr bwMode="auto">
              <a:xfrm>
                <a:off x="368497" y="4343400"/>
                <a:ext cx="1654920" cy="461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4. Install</a:t>
                </a: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3327402" y="4198203"/>
                <a:ext cx="1752600" cy="924818"/>
                <a:chOff x="3327402" y="4198203"/>
                <a:chExt cx="1752600" cy="924818"/>
              </a:xfrm>
            </p:grpSpPr>
            <p:sp>
              <p:nvSpPr>
                <p:cNvPr id="69650" name="Chevron 43"/>
                <p:cNvSpPr>
                  <a:spLocks noChangeArrowheads="1"/>
                </p:cNvSpPr>
                <p:nvPr/>
              </p:nvSpPr>
              <p:spPr bwMode="auto">
                <a:xfrm>
                  <a:off x="3327402" y="4198203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965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788685" y="4292024"/>
                  <a:ext cx="12852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Arial Narrow" pitchFamily="34" charset="0"/>
                    </a:rPr>
                    <a:t>Check Devices</a:t>
                  </a:r>
                </a:p>
                <a:p>
                  <a:endParaRPr lang="en-US" sz="16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" name="Group 67"/>
              <p:cNvGrpSpPr>
                <a:grpSpLocks/>
              </p:cNvGrpSpPr>
              <p:nvPr/>
            </p:nvGrpSpPr>
            <p:grpSpPr bwMode="auto">
              <a:xfrm>
                <a:off x="4767600" y="4191000"/>
                <a:ext cx="1906389" cy="830997"/>
                <a:chOff x="4767600" y="4191000"/>
                <a:chExt cx="1906389" cy="830997"/>
              </a:xfrm>
            </p:grpSpPr>
            <p:sp>
              <p:nvSpPr>
                <p:cNvPr id="69648" name="Chevron 45"/>
                <p:cNvSpPr>
                  <a:spLocks noChangeArrowheads="1"/>
                </p:cNvSpPr>
                <p:nvPr/>
              </p:nvSpPr>
              <p:spPr bwMode="auto">
                <a:xfrm>
                  <a:off x="4767600" y="4191000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9649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5125455" y="4191000"/>
                  <a:ext cx="1548534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Arial Narrow" pitchFamily="34" charset="0"/>
                    </a:rPr>
                    <a:t>Physically</a:t>
                  </a:r>
                  <a:br>
                    <a:rPr lang="en-US" sz="1600">
                      <a:latin typeface="Arial Narrow" pitchFamily="34" charset="0"/>
                    </a:rPr>
                  </a:br>
                  <a:r>
                    <a:rPr lang="en-US" sz="1600">
                      <a:latin typeface="Arial Narrow" pitchFamily="34" charset="0"/>
                    </a:rPr>
                    <a:t>Install</a:t>
                  </a:r>
                </a:p>
                <a:p>
                  <a:r>
                    <a:rPr lang="en-US" sz="1600">
                      <a:latin typeface="Arial Narrow" pitchFamily="34" charset="0"/>
                    </a:rPr>
                    <a:t>Devices</a:t>
                  </a:r>
                </a:p>
              </p:txBody>
            </p:sp>
          </p:grpSp>
          <p:cxnSp>
            <p:nvCxnSpPr>
              <p:cNvPr id="103" name="Straight Connector 102"/>
              <p:cNvCxnSpPr>
                <a:cxnSpLocks noChangeShapeType="1"/>
              </p:cNvCxnSpPr>
              <p:nvPr/>
            </p:nvCxnSpPr>
            <p:spPr bwMode="auto">
              <a:xfrm>
                <a:off x="305323" y="5113494"/>
                <a:ext cx="8686276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2362200" y="4343400"/>
              <a:ext cx="685800" cy="510988"/>
              <a:chOff x="2209800" y="3352800"/>
              <a:chExt cx="685800" cy="510988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09800" y="3352800"/>
                <a:ext cx="685800" cy="510988"/>
                <a:chOff x="5562600" y="1447800"/>
                <a:chExt cx="2590800" cy="1929745"/>
              </a:xfrm>
            </p:grpSpPr>
            <p:pic>
              <p:nvPicPr>
                <p:cNvPr id="69642" name="Picture 12" descr="Web_Portal.gi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62600" y="1447800"/>
                  <a:ext cx="2590800" cy="1929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643" name="Picture 13" descr="Activate 1.pn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926666" y="1716285"/>
                  <a:ext cx="1854200" cy="1035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9641" name="Picture 12" descr="Portal.pd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11398" y="3386665"/>
                <a:ext cx="485775" cy="30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Install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23" name="TextBox 86"/>
          <p:cNvSpPr txBox="1">
            <a:spLocks noChangeArrowheads="1"/>
          </p:cNvSpPr>
          <p:nvPr/>
        </p:nvSpPr>
        <p:spPr bwMode="auto">
          <a:xfrm>
            <a:off x="1066800" y="2806997"/>
            <a:ext cx="69342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Confirm proper device operation via the Web Portal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Install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LifeStyle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devices in their proper location, paying attention to range limits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Wi-Fi Devices &lt; 50 feet from the HUB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Z-Wave Devices &lt; 60 feet from nearest other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Z-Wave device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Be sure to Relearn Z-wave network through ‘Diagnostics’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28613" y="1582688"/>
            <a:ext cx="6142037" cy="838200"/>
            <a:chOff x="378368" y="5181600"/>
            <a:chExt cx="6141495" cy="838200"/>
          </a:xfrm>
        </p:grpSpPr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378368" y="5181600"/>
              <a:ext cx="6141495" cy="838200"/>
              <a:chOff x="378343" y="5181600"/>
              <a:chExt cx="6140989" cy="838200"/>
            </a:xfrm>
          </p:grpSpPr>
          <p:sp>
            <p:nvSpPr>
              <p:cNvPr id="70668" name="TextBox 30"/>
              <p:cNvSpPr txBox="1">
                <a:spLocks noChangeArrowheads="1"/>
              </p:cNvSpPr>
              <p:nvPr/>
            </p:nvSpPr>
            <p:spPr bwMode="auto">
              <a:xfrm>
                <a:off x="378343" y="5397268"/>
                <a:ext cx="134713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5. Test</a:t>
                </a:r>
              </a:p>
            </p:txBody>
          </p:sp>
          <p:grpSp>
            <p:nvGrpSpPr>
              <p:cNvPr id="4" name="Group 68"/>
              <p:cNvGrpSpPr>
                <a:grpSpLocks/>
              </p:cNvGrpSpPr>
              <p:nvPr/>
            </p:nvGrpSpPr>
            <p:grpSpPr bwMode="auto">
              <a:xfrm>
                <a:off x="3318932" y="5181600"/>
                <a:ext cx="1752600" cy="838200"/>
                <a:chOff x="3318932" y="5181600"/>
                <a:chExt cx="1752600" cy="838200"/>
              </a:xfrm>
            </p:grpSpPr>
            <p:sp>
              <p:nvSpPr>
                <p:cNvPr id="70673" name="Chevron 47"/>
                <p:cNvSpPr>
                  <a:spLocks noChangeArrowheads="1"/>
                </p:cNvSpPr>
                <p:nvPr/>
              </p:nvSpPr>
              <p:spPr bwMode="auto">
                <a:xfrm>
                  <a:off x="3318932" y="5233597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70674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3742004" y="5181600"/>
                  <a:ext cx="1259802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Test</a:t>
                  </a:r>
                </a:p>
                <a:p>
                  <a:r>
                    <a:rPr 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Whole</a:t>
                  </a:r>
                </a:p>
                <a:p>
                  <a:r>
                    <a:rPr 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System</a:t>
                  </a:r>
                </a:p>
              </p:txBody>
            </p:sp>
          </p:grpSp>
          <p:grpSp>
            <p:nvGrpSpPr>
              <p:cNvPr id="5" name="Group 69"/>
              <p:cNvGrpSpPr>
                <a:grpSpLocks/>
              </p:cNvGrpSpPr>
              <p:nvPr/>
            </p:nvGrpSpPr>
            <p:grpSpPr bwMode="auto">
              <a:xfrm>
                <a:off x="4766732" y="5233597"/>
                <a:ext cx="1752600" cy="786203"/>
                <a:chOff x="4766732" y="5233597"/>
                <a:chExt cx="1752600" cy="786203"/>
              </a:xfrm>
            </p:grpSpPr>
            <p:sp>
              <p:nvSpPr>
                <p:cNvPr id="70671" name="Chevron 49"/>
                <p:cNvSpPr>
                  <a:spLocks noChangeArrowheads="1"/>
                </p:cNvSpPr>
                <p:nvPr/>
              </p:nvSpPr>
              <p:spPr bwMode="auto">
                <a:xfrm>
                  <a:off x="4766732" y="5233597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70672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5113492" y="5327074"/>
                  <a:ext cx="1259802" cy="584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Teach</a:t>
                  </a:r>
                </a:p>
                <a:p>
                  <a:r>
                    <a:rPr 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Customer</a:t>
                  </a:r>
                </a:p>
              </p:txBody>
            </p:sp>
          </p:grpSp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2362200" y="5410200"/>
              <a:ext cx="685800" cy="510988"/>
              <a:chOff x="2209800" y="3352800"/>
              <a:chExt cx="685800" cy="510988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09800" y="3352800"/>
                <a:ext cx="685800" cy="510988"/>
                <a:chOff x="5562600" y="1447800"/>
                <a:chExt cx="2590800" cy="1929745"/>
              </a:xfrm>
            </p:grpSpPr>
            <p:pic>
              <p:nvPicPr>
                <p:cNvPr id="70666" name="Picture 12" descr="Web_Portal.gi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62600" y="1447800"/>
                  <a:ext cx="2590800" cy="1929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667" name="Picture 13" descr="Activate 1.pn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926666" y="1716285"/>
                  <a:ext cx="1854200" cy="1035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0665" name="Picture 12" descr="Portal.pd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11398" y="3386665"/>
                <a:ext cx="485775" cy="30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Test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60350" y="2555379"/>
            <a:ext cx="86868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TextBox 86"/>
          <p:cNvSpPr txBox="1">
            <a:spLocks noChangeArrowheads="1"/>
          </p:cNvSpPr>
          <p:nvPr/>
        </p:nvSpPr>
        <p:spPr bwMode="auto">
          <a:xfrm>
            <a:off x="1066800" y="2806997"/>
            <a:ext cx="6934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Check Web portal for sensor activities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Run Diagnostics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Set the System to active in the Web Portal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Review functionality with customer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974164"/>
            <a:ext cx="7209234" cy="311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Diagnostics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482798"/>
            <a:ext cx="8744634" cy="115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67744" y="1417638"/>
            <a:ext cx="137849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 txBox="1">
            <a:spLocks/>
          </p:cNvSpPr>
          <p:nvPr/>
        </p:nvSpPr>
        <p:spPr>
          <a:xfrm>
            <a:off x="611560" y="4581128"/>
            <a:ext cx="43204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 pitchFamily="34" charset="0"/>
              </a:rPr>
              <a:t>Running Diagnostics will automatically scan all technologies and indicate any concerns/errors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169" y="1849686"/>
            <a:ext cx="7559247" cy="35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Diagnostics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457200" y="3341997"/>
            <a:ext cx="3178696" cy="210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‘Wi-Fi ‘will indicate all wireless networks within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 range of the HUB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Note it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 may recommend the HUB be changed to a different channel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" y="1498764"/>
            <a:ext cx="7859216" cy="45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Diagnostics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1" name="Text Placeholder 15"/>
          <p:cNvSpPr txBox="1">
            <a:spLocks/>
          </p:cNvSpPr>
          <p:nvPr/>
        </p:nvSpPr>
        <p:spPr>
          <a:xfrm>
            <a:off x="457200" y="3702037"/>
            <a:ext cx="3394720" cy="951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‘IP Devices’ will indicate the signal strength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 of cameras and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touchscreens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1314654"/>
            <a:ext cx="5832648" cy="477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Diagnostics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5940152" y="2204864"/>
            <a:ext cx="3096344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 pitchFamily="34" charset="0"/>
              </a:rPr>
              <a:t>‘Relearn Mesh’ will reset the entire network and recreate a new ‘Mesh’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 pitchFamily="34" charset="0"/>
              </a:rPr>
              <a:t>‘Rescan Z-Wave’ will check status of all connected devices</a:t>
            </a:r>
          </a:p>
        </p:txBody>
      </p:sp>
      <p:sp>
        <p:nvSpPr>
          <p:cNvPr id="5" name="Text Placeholder 15"/>
          <p:cNvSpPr txBox="1">
            <a:spLocks/>
          </p:cNvSpPr>
          <p:nvPr/>
        </p:nvSpPr>
        <p:spPr>
          <a:xfrm>
            <a:off x="35496" y="1772816"/>
            <a:ext cx="2746648" cy="951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 pitchFamily="34" charset="0"/>
              </a:rPr>
              <a:t>‘Z-Wave’ will display the Mesh Network topology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63888" y="3931319"/>
            <a:ext cx="1556836" cy="1493282"/>
            <a:chOff x="7191626" y="3981450"/>
            <a:chExt cx="1556835" cy="1493282"/>
          </a:xfrm>
        </p:grpSpPr>
        <p:pic>
          <p:nvPicPr>
            <p:cNvPr id="63500" name="Picture 7" descr="netgear-router.jpg"/>
            <p:cNvPicPr>
              <a:picLocks noChangeAspect="1"/>
            </p:cNvPicPr>
            <p:nvPr/>
          </p:nvPicPr>
          <p:blipFill>
            <a:blip r:embed="rId3"/>
            <a:srcRect b="20052"/>
            <a:stretch>
              <a:fillRect/>
            </a:stretch>
          </p:blipFill>
          <p:spPr bwMode="auto">
            <a:xfrm>
              <a:off x="7239000" y="3981450"/>
              <a:ext cx="13716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1" name="TextBox 9"/>
            <p:cNvSpPr txBox="1">
              <a:spLocks noChangeArrowheads="1"/>
            </p:cNvSpPr>
            <p:nvPr/>
          </p:nvSpPr>
          <p:spPr bwMode="auto">
            <a:xfrm>
              <a:off x="7191626" y="5105400"/>
              <a:ext cx="15568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 " charset="0"/>
                </a:rPr>
                <a:t>Home Router</a:t>
              </a:r>
            </a:p>
          </p:txBody>
        </p:sp>
      </p:grpSp>
      <p:pic>
        <p:nvPicPr>
          <p:cNvPr id="63493" name="Picture 14" descr="Ethernet Cabl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36144"/>
            <a:ext cx="850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Box 15"/>
          <p:cNvSpPr txBox="1">
            <a:spLocks noChangeArrowheads="1"/>
          </p:cNvSpPr>
          <p:nvPr/>
        </p:nvSpPr>
        <p:spPr bwMode="auto">
          <a:xfrm>
            <a:off x="1754188" y="4540919"/>
            <a:ext cx="177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" charset="0"/>
              </a:rPr>
              <a:t>Ethernet to: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171177" y="3645024"/>
            <a:ext cx="2001223" cy="2177588"/>
            <a:chOff x="5105400" y="3581400"/>
            <a:chExt cx="1828800" cy="2438400"/>
          </a:xfrm>
        </p:grpSpPr>
        <p:pic>
          <p:nvPicPr>
            <p:cNvPr id="63496" name="Picture 5" descr="Cable_Modem.JPG.jpe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3733800"/>
              <a:ext cx="1338263" cy="133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7" name="TextBox 8"/>
            <p:cNvSpPr txBox="1">
              <a:spLocks noChangeArrowheads="1"/>
            </p:cNvSpPr>
            <p:nvPr/>
          </p:nvSpPr>
          <p:spPr bwMode="auto">
            <a:xfrm>
              <a:off x="5437638" y="5105400"/>
              <a:ext cx="1150037" cy="678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 " charset="0"/>
                </a:rPr>
                <a:t>Broadband</a:t>
              </a:r>
            </a:p>
            <a:p>
              <a:pPr algn="ctr"/>
              <a:r>
                <a:rPr lang="en-US" dirty="0">
                  <a:latin typeface="Arial " charset="0"/>
                </a:rPr>
                <a:t>Modem</a:t>
              </a: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16200000" flipH="1">
              <a:off x="4800600" y="3886200"/>
              <a:ext cx="2362200" cy="17526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rot="5400000">
              <a:off x="4876800" y="3962400"/>
              <a:ext cx="2362200" cy="17526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Find the customer’s Home Router (REQUIRED)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Gather all products, tools and info near there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Connect an Ethernet cable to available port on Home Router (ONE open port is required)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381000" y="1275928"/>
            <a:ext cx="8305800" cy="51054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</a:rPr>
              <a:t>Life Safety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Security Panel / Keypad</a:t>
            </a:r>
          </a:p>
          <a:p>
            <a:pPr lvl="2"/>
            <a:r>
              <a:rPr lang="en-US" sz="1800" dirty="0" smtClean="0">
                <a:ea typeface="ＭＳ Ｐゴシック" charset="-128"/>
              </a:rPr>
              <a:t>Sensors</a:t>
            </a:r>
          </a:p>
          <a:p>
            <a:pPr lvl="2"/>
            <a:r>
              <a:rPr lang="en-US" sz="1800" dirty="0" smtClean="0">
                <a:ea typeface="ＭＳ Ｐゴシック" charset="-128"/>
              </a:rPr>
              <a:t>Arm</a:t>
            </a:r>
          </a:p>
          <a:p>
            <a:pPr lvl="2"/>
            <a:r>
              <a:rPr lang="en-US" sz="1800" dirty="0" smtClean="0">
                <a:ea typeface="ＭＳ Ｐゴシック" charset="-128"/>
              </a:rPr>
              <a:t>Disarm</a:t>
            </a:r>
          </a:p>
          <a:p>
            <a:pPr lvl="2"/>
            <a:r>
              <a:rPr lang="en-US" sz="1800" dirty="0" smtClean="0">
                <a:ea typeface="ＭＳ Ｐゴシック" charset="-128"/>
              </a:rPr>
              <a:t>Emergency Buttons</a:t>
            </a:r>
          </a:p>
          <a:p>
            <a:pPr lvl="2"/>
            <a:r>
              <a:rPr lang="en-US" sz="1800" dirty="0" smtClean="0">
                <a:ea typeface="ＭＳ Ｐゴシック" charset="-128"/>
              </a:rPr>
              <a:t>Change/Program </a:t>
            </a:r>
            <a:r>
              <a:rPr lang="en-US" sz="1800" dirty="0" err="1" smtClean="0">
                <a:ea typeface="ＭＳ Ｐゴシック" charset="-128"/>
              </a:rPr>
              <a:t>Acess</a:t>
            </a:r>
            <a:r>
              <a:rPr lang="en-US" sz="1800" dirty="0" smtClean="0">
                <a:ea typeface="ＭＳ Ｐゴシック" charset="-128"/>
              </a:rPr>
              <a:t> Code</a:t>
            </a:r>
          </a:p>
          <a:p>
            <a:pPr lvl="1"/>
            <a:r>
              <a:rPr lang="en-US" sz="2000" dirty="0" err="1" smtClean="0">
                <a:ea typeface="ＭＳ Ｐゴシック" charset="-128"/>
              </a:rPr>
              <a:t>KeyFob</a:t>
            </a:r>
            <a:endParaRPr lang="en-US" sz="2000" dirty="0" smtClean="0">
              <a:ea typeface="ＭＳ Ｐゴシック" charset="-128"/>
            </a:endParaRPr>
          </a:p>
          <a:p>
            <a:pPr lvl="2"/>
            <a:r>
              <a:rPr lang="en-US" sz="1800" dirty="0" smtClean="0">
                <a:ea typeface="ＭＳ Ｐゴシック" charset="-128"/>
              </a:rPr>
              <a:t>Arm/Disarm</a:t>
            </a:r>
          </a:p>
          <a:p>
            <a:pPr lvl="2"/>
            <a:r>
              <a:rPr lang="en-US" sz="1800" dirty="0" smtClean="0">
                <a:ea typeface="ＭＳ Ｐゴシック" charset="-128"/>
              </a:rPr>
              <a:t>Panic</a:t>
            </a:r>
          </a:p>
          <a:p>
            <a:pPr lvl="1"/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 lvl="2">
              <a:buFontTx/>
              <a:buNone/>
            </a:pP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pic>
        <p:nvPicPr>
          <p:cNvPr id="111620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137718"/>
            <a:ext cx="3446297" cy="27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Teach Customer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648" y="1412776"/>
            <a:ext cx="3131840" cy="3427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059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4927848"/>
            <a:ext cx="622376" cy="102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Teach Customer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275928"/>
            <a:ext cx="8305800" cy="4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 Web Portal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Test from customer’s computer, not yours!!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Verify customers welcome email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activate the login account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Bookmark URL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Tabs: Summary, History, System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Description one line or less 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Add more users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Set up alert, automation, and schedule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Online web portal help</a:t>
            </a:r>
          </a:p>
          <a:p>
            <a:pPr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Mobile Portal and Application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Check the kind of phone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/>
              </a:rPr>
              <a:t>Where to download the applications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/>
              </a:rPr>
              <a:t>iPhone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/>
              </a:rPr>
              <a:t>, Android)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Or Mobile html (It’s a “thin” version of web portal)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Box 24"/>
          <p:cNvSpPr txBox="1">
            <a:spLocks noChangeArrowheads="1"/>
          </p:cNvSpPr>
          <p:nvPr/>
        </p:nvSpPr>
        <p:spPr bwMode="auto">
          <a:xfrm>
            <a:off x="358775" y="1530498"/>
            <a:ext cx="177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1. Secure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304800" y="2207592"/>
            <a:ext cx="86868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460875" y="1359048"/>
            <a:ext cx="1863725" cy="785813"/>
            <a:chOff x="6383872" y="1066800"/>
            <a:chExt cx="1862454" cy="786203"/>
          </a:xfrm>
        </p:grpSpPr>
        <p:sp>
          <p:nvSpPr>
            <p:cNvPr id="64583" name="Chevron 13"/>
            <p:cNvSpPr>
              <a:spLocks noChangeArrowheads="1"/>
            </p:cNvSpPr>
            <p:nvPr/>
          </p:nvSpPr>
          <p:spPr bwMode="auto">
            <a:xfrm>
              <a:off x="6383872" y="1066800"/>
              <a:ext cx="1430866" cy="786203"/>
            </a:xfrm>
            <a:prstGeom prst="chevron">
              <a:avLst>
                <a:gd name="adj" fmla="val 49999"/>
              </a:avLst>
            </a:prstGeom>
            <a:solidFill>
              <a:srgbClr val="C31C2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vl="1"/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64584" name="TextBox 14"/>
            <p:cNvSpPr txBox="1">
              <a:spLocks noChangeArrowheads="1"/>
            </p:cNvSpPr>
            <p:nvPr/>
          </p:nvSpPr>
          <p:spPr bwMode="auto">
            <a:xfrm>
              <a:off x="6697793" y="1143000"/>
              <a:ext cx="1548533" cy="58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Arial Narrow" pitchFamily="34" charset="0"/>
                </a:rPr>
                <a:t>HUB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to Network</a:t>
              </a: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5638800" y="1359048"/>
            <a:ext cx="1454659" cy="785813"/>
            <a:chOff x="7255239" y="1066800"/>
            <a:chExt cx="1524002" cy="786203"/>
          </a:xfrm>
        </p:grpSpPr>
        <p:sp>
          <p:nvSpPr>
            <p:cNvPr id="64581" name="Chevron 15"/>
            <p:cNvSpPr>
              <a:spLocks noChangeArrowheads="1"/>
            </p:cNvSpPr>
            <p:nvPr/>
          </p:nvSpPr>
          <p:spPr bwMode="auto">
            <a:xfrm>
              <a:off x="7255239" y="1066800"/>
              <a:ext cx="1524002" cy="786203"/>
            </a:xfrm>
            <a:prstGeom prst="chevron">
              <a:avLst>
                <a:gd name="adj" fmla="val 50004"/>
              </a:avLst>
            </a:prstGeom>
            <a:solidFill>
              <a:srgbClr val="C31C2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vl="1"/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64582" name="TextBox 16"/>
            <p:cNvSpPr txBox="1">
              <a:spLocks noChangeArrowheads="1"/>
            </p:cNvSpPr>
            <p:nvPr/>
          </p:nvSpPr>
          <p:spPr bwMode="auto">
            <a:xfrm>
              <a:off x="7706206" y="1143000"/>
              <a:ext cx="996359" cy="58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Arial Narrow" pitchFamily="34" charset="0"/>
                </a:rPr>
                <a:t>HUB to Panel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pic>
        <p:nvPicPr>
          <p:cNvPr id="64520" name="Picture 61" descr="69_1143216_Wizard_Hat_300.jpg"/>
          <p:cNvPicPr>
            <a:picLocks noChangeAspect="1"/>
          </p:cNvPicPr>
          <p:nvPr/>
        </p:nvPicPr>
        <p:blipFill>
          <a:blip r:embed="rId3"/>
          <a:srcRect l="28433" t="1981" r="27122" b="4388"/>
          <a:stretch>
            <a:fillRect/>
          </a:stretch>
        </p:blipFill>
        <p:spPr bwMode="auto">
          <a:xfrm>
            <a:off x="2514600" y="1359048"/>
            <a:ext cx="3302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04800" y="2279600"/>
            <a:ext cx="8686800" cy="888852"/>
            <a:chOff x="304800" y="2108199"/>
            <a:chExt cx="8686800" cy="888853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304800" y="2108199"/>
              <a:ext cx="8686800" cy="888853"/>
              <a:chOff x="304800" y="2108199"/>
              <a:chExt cx="8686800" cy="888853"/>
            </a:xfrm>
          </p:grpSpPr>
          <p:grpSp>
            <p:nvGrpSpPr>
              <p:cNvPr id="6" name="Group 70"/>
              <p:cNvGrpSpPr>
                <a:grpSpLocks/>
              </p:cNvGrpSpPr>
              <p:nvPr/>
            </p:nvGrpSpPr>
            <p:grpSpPr bwMode="auto">
              <a:xfrm>
                <a:off x="304800" y="2133600"/>
                <a:ext cx="8686800" cy="863452"/>
                <a:chOff x="304800" y="2133600"/>
                <a:chExt cx="8686800" cy="863454"/>
              </a:xfrm>
            </p:grpSpPr>
            <p:sp>
              <p:nvSpPr>
                <p:cNvPr id="6457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81000" y="2281535"/>
                  <a:ext cx="201404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2. Activate</a:t>
                  </a:r>
                </a:p>
              </p:txBody>
            </p:sp>
            <p:grpSp>
              <p:nvGrpSpPr>
                <p:cNvPr id="7" name="Group 60"/>
                <p:cNvGrpSpPr>
                  <a:grpSpLocks/>
                </p:cNvGrpSpPr>
                <p:nvPr/>
              </p:nvGrpSpPr>
              <p:grpSpPr bwMode="auto">
                <a:xfrm>
                  <a:off x="3353668" y="2133600"/>
                  <a:ext cx="1904132" cy="786203"/>
                  <a:chOff x="3353668" y="2133600"/>
                  <a:chExt cx="1904132" cy="786203"/>
                </a:xfrm>
              </p:grpSpPr>
              <p:sp>
                <p:nvSpPr>
                  <p:cNvPr id="64579" name="Chevron 31"/>
                  <p:cNvSpPr>
                    <a:spLocks noChangeArrowheads="1"/>
                  </p:cNvSpPr>
                  <p:nvPr/>
                </p:nvSpPr>
                <p:spPr bwMode="auto">
                  <a:xfrm>
                    <a:off x="3353668" y="2133600"/>
                    <a:ext cx="1473200" cy="786203"/>
                  </a:xfrm>
                  <a:prstGeom prst="chevron">
                    <a:avLst>
                      <a:gd name="adj" fmla="val 50003"/>
                    </a:avLst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lvl="1"/>
                    <a:endParaRPr lang="en-US" sz="120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64580" name="Text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9267" y="2209800"/>
                    <a:ext cx="1548533" cy="584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Activate</a:t>
                    </a:r>
                  </a:p>
                  <a:p>
                    <a:r>
                      <a: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HUB</a:t>
                    </a:r>
                    <a:endParaRPr lang="en-US" sz="1600" dirty="0">
                      <a:solidFill>
                        <a:srgbClr val="FFFFFF"/>
                      </a:solidFill>
                      <a:latin typeface="Arial Narrow" pitchFamily="34" charset="0"/>
                    </a:endParaRPr>
                  </a:p>
                </p:txBody>
              </p:sp>
            </p:grpSp>
            <p:cxnSp>
              <p:nvCxnSpPr>
                <p:cNvPr id="54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304800" y="2995466"/>
                  <a:ext cx="8686800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64574" name="Chevron 39"/>
              <p:cNvSpPr>
                <a:spLocks noChangeArrowheads="1"/>
              </p:cNvSpPr>
              <p:nvPr/>
            </p:nvSpPr>
            <p:spPr bwMode="auto">
              <a:xfrm>
                <a:off x="4512734" y="2134888"/>
                <a:ext cx="1142997" cy="786899"/>
              </a:xfrm>
              <a:prstGeom prst="chevron">
                <a:avLst>
                  <a:gd name="adj" fmla="val 50005"/>
                </a:avLst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lvl="1"/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64575" name="TextBox 40"/>
              <p:cNvSpPr txBox="1">
                <a:spLocks noChangeArrowheads="1"/>
              </p:cNvSpPr>
              <p:nvPr/>
            </p:nvSpPr>
            <p:spPr bwMode="auto">
              <a:xfrm>
                <a:off x="4775199" y="2108199"/>
                <a:ext cx="787401" cy="831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Arial Narrow" pitchFamily="34" charset="0"/>
                  </a:rPr>
                  <a:t>Create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 Site</a:t>
                </a:r>
                <a:endParaRPr lang="en-US" sz="1600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Arial Narrow" pitchFamily="34" charset="0"/>
                  </a:rPr>
                  <a:t>Owner</a:t>
                </a:r>
              </a:p>
            </p:txBody>
          </p:sp>
        </p:grpSp>
        <p:pic>
          <p:nvPicPr>
            <p:cNvPr id="64572" name="Picture 62" descr="69_1143216_Wizard_Hat_300.jpg"/>
            <p:cNvPicPr>
              <a:picLocks noChangeAspect="1"/>
            </p:cNvPicPr>
            <p:nvPr/>
          </p:nvPicPr>
          <p:blipFill>
            <a:blip r:embed="rId4"/>
            <a:srcRect l="28433" t="1981" r="27122" b="4388"/>
            <a:stretch>
              <a:fillRect/>
            </a:stretch>
          </p:blipFill>
          <p:spPr bwMode="auto">
            <a:xfrm>
              <a:off x="2514600" y="2133600"/>
              <a:ext cx="330200" cy="74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304800" y="3238872"/>
            <a:ext cx="8686800" cy="907950"/>
            <a:chOff x="304800" y="3097213"/>
            <a:chExt cx="8686800" cy="907950"/>
          </a:xfrm>
        </p:grpSpPr>
        <p:grpSp>
          <p:nvGrpSpPr>
            <p:cNvPr id="9" name="Group 59"/>
            <p:cNvGrpSpPr>
              <a:grpSpLocks/>
            </p:cNvGrpSpPr>
            <p:nvPr/>
          </p:nvGrpSpPr>
          <p:grpSpPr bwMode="auto">
            <a:xfrm>
              <a:off x="304800" y="3097213"/>
              <a:ext cx="8686800" cy="907950"/>
              <a:chOff x="304800" y="3097213"/>
              <a:chExt cx="8686800" cy="907950"/>
            </a:xfrm>
          </p:grpSpPr>
          <p:sp>
            <p:nvSpPr>
              <p:cNvPr id="64563" name="TextBox 26"/>
              <p:cNvSpPr txBox="1">
                <a:spLocks noChangeArrowheads="1"/>
              </p:cNvSpPr>
              <p:nvPr/>
            </p:nvSpPr>
            <p:spPr bwMode="auto">
              <a:xfrm>
                <a:off x="398463" y="3271968"/>
                <a:ext cx="1430337" cy="46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/>
                  <a:t>3. Add</a:t>
                </a:r>
              </a:p>
            </p:txBody>
          </p:sp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3352800" y="3131111"/>
                <a:ext cx="1828800" cy="831733"/>
                <a:chOff x="3352270" y="3131403"/>
                <a:chExt cx="1828800" cy="830997"/>
              </a:xfrm>
            </p:grpSpPr>
            <p:sp>
              <p:nvSpPr>
                <p:cNvPr id="64569" name="Chevron 33"/>
                <p:cNvSpPr>
                  <a:spLocks noChangeArrowheads="1"/>
                </p:cNvSpPr>
                <p:nvPr/>
              </p:nvSpPr>
              <p:spPr bwMode="auto">
                <a:xfrm>
                  <a:off x="3352270" y="3131403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4570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3632537" y="3131403"/>
                  <a:ext cx="1548533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 dirty="0">
                      <a:latin typeface="Arial Narrow" pitchFamily="34" charset="0"/>
                    </a:rPr>
                    <a:t>Add IP Devices</a:t>
                  </a:r>
                </a:p>
                <a:p>
                  <a:r>
                    <a:rPr lang="en-US" sz="1600" dirty="0">
                      <a:latin typeface="Arial Narrow" pitchFamily="34" charset="0"/>
                    </a:rPr>
                    <a:t>Touch Screen Cameras</a:t>
                  </a:r>
                </a:p>
              </p:txBody>
            </p:sp>
          </p:grpSp>
          <p:grpSp>
            <p:nvGrpSpPr>
              <p:cNvPr id="11" name="Group 65"/>
              <p:cNvGrpSpPr>
                <a:grpSpLocks/>
              </p:cNvGrpSpPr>
              <p:nvPr/>
            </p:nvGrpSpPr>
            <p:grpSpPr bwMode="auto">
              <a:xfrm>
                <a:off x="4800600" y="3097213"/>
                <a:ext cx="1380067" cy="831733"/>
                <a:chOff x="4800070" y="3097535"/>
                <a:chExt cx="1380067" cy="830997"/>
              </a:xfrm>
            </p:grpSpPr>
            <p:sp>
              <p:nvSpPr>
                <p:cNvPr id="64567" name="Chevron 41"/>
                <p:cNvSpPr>
                  <a:spLocks noChangeArrowheads="1"/>
                </p:cNvSpPr>
                <p:nvPr/>
              </p:nvSpPr>
              <p:spPr bwMode="auto">
                <a:xfrm>
                  <a:off x="4800070" y="3124200"/>
                  <a:ext cx="1380067" cy="786203"/>
                </a:xfrm>
                <a:prstGeom prst="chevron">
                  <a:avLst>
                    <a:gd name="adj" fmla="val 50003"/>
                  </a:avLst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4568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5121801" y="3097535"/>
                  <a:ext cx="787401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Arial Narrow" pitchFamily="34" charset="0"/>
                    </a:rPr>
                    <a:t>Add</a:t>
                  </a:r>
                </a:p>
                <a:p>
                  <a:r>
                    <a:rPr lang="en-US" sz="1600">
                      <a:latin typeface="Arial Narrow" pitchFamily="34" charset="0"/>
                    </a:rPr>
                    <a:t>Z-Wave</a:t>
                  </a:r>
                </a:p>
                <a:p>
                  <a:r>
                    <a:rPr lang="en-US" sz="1600">
                      <a:latin typeface="Arial Narrow" pitchFamily="34" charset="0"/>
                    </a:rPr>
                    <a:t>Devices</a:t>
                  </a:r>
                </a:p>
              </p:txBody>
            </p:sp>
          </p:grpSp>
          <p:cxnSp>
            <p:nvCxnSpPr>
              <p:cNvPr id="55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304800" y="4003576"/>
                <a:ext cx="8686800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2336799" y="3285067"/>
              <a:ext cx="685800" cy="510988"/>
              <a:chOff x="2209800" y="3352800"/>
              <a:chExt cx="685800" cy="510988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2209800" y="3352800"/>
                <a:ext cx="685800" cy="510988"/>
                <a:chOff x="5562600" y="1447800"/>
                <a:chExt cx="2590800" cy="1929745"/>
              </a:xfrm>
            </p:grpSpPr>
            <p:pic>
              <p:nvPicPr>
                <p:cNvPr id="64561" name="Picture 12" descr="Web_Portal.gi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562600" y="1447800"/>
                  <a:ext cx="2590800" cy="1929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562" name="Picture 13" descr="Activate 1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926666" y="1716285"/>
                  <a:ext cx="1854200" cy="1035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4560" name="Picture 12" descr="Portal.pd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11398" y="3386665"/>
                <a:ext cx="485775" cy="30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304800" y="4246984"/>
            <a:ext cx="8686800" cy="931863"/>
            <a:chOff x="304799" y="4191000"/>
            <a:chExt cx="8686801" cy="931863"/>
          </a:xfrm>
        </p:grpSpPr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304799" y="4191000"/>
              <a:ext cx="8686801" cy="931863"/>
              <a:chOff x="305323" y="4191000"/>
              <a:chExt cx="8686277" cy="932021"/>
            </a:xfrm>
          </p:grpSpPr>
          <p:sp>
            <p:nvSpPr>
              <p:cNvPr id="64549" name="TextBox 29"/>
              <p:cNvSpPr txBox="1">
                <a:spLocks noChangeArrowheads="1"/>
              </p:cNvSpPr>
              <p:nvPr/>
            </p:nvSpPr>
            <p:spPr bwMode="auto">
              <a:xfrm>
                <a:off x="402898" y="4343400"/>
                <a:ext cx="1654920" cy="461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4. Install</a:t>
                </a:r>
              </a:p>
            </p:txBody>
          </p:sp>
          <p:grpSp>
            <p:nvGrpSpPr>
              <p:cNvPr id="16" name="Group 66"/>
              <p:cNvGrpSpPr>
                <a:grpSpLocks/>
              </p:cNvGrpSpPr>
              <p:nvPr/>
            </p:nvGrpSpPr>
            <p:grpSpPr bwMode="auto">
              <a:xfrm>
                <a:off x="3327402" y="4198203"/>
                <a:ext cx="1752600" cy="924818"/>
                <a:chOff x="3327402" y="4198203"/>
                <a:chExt cx="1752600" cy="924818"/>
              </a:xfrm>
            </p:grpSpPr>
            <p:sp>
              <p:nvSpPr>
                <p:cNvPr id="64555" name="Chevron 43"/>
                <p:cNvSpPr>
                  <a:spLocks noChangeArrowheads="1"/>
                </p:cNvSpPr>
                <p:nvPr/>
              </p:nvSpPr>
              <p:spPr bwMode="auto">
                <a:xfrm>
                  <a:off x="3327402" y="4198203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4556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744239" y="4292024"/>
                  <a:ext cx="12852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Arial Narrow" pitchFamily="34" charset="0"/>
                    </a:rPr>
                    <a:t>Check Devices</a:t>
                  </a:r>
                </a:p>
                <a:p>
                  <a:endParaRPr lang="en-US" sz="16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4767600" y="4191000"/>
                <a:ext cx="1938139" cy="830997"/>
                <a:chOff x="4767600" y="4191000"/>
                <a:chExt cx="1938139" cy="830997"/>
              </a:xfrm>
            </p:grpSpPr>
            <p:sp>
              <p:nvSpPr>
                <p:cNvPr id="64553" name="Chevron 45"/>
                <p:cNvSpPr>
                  <a:spLocks noChangeArrowheads="1"/>
                </p:cNvSpPr>
                <p:nvPr/>
              </p:nvSpPr>
              <p:spPr bwMode="auto">
                <a:xfrm>
                  <a:off x="4767600" y="4191000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4554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5157205" y="4191000"/>
                  <a:ext cx="1548534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Arial Narrow" pitchFamily="34" charset="0"/>
                    </a:rPr>
                    <a:t>Physically</a:t>
                  </a:r>
                  <a:br>
                    <a:rPr lang="en-US" sz="1600">
                      <a:latin typeface="Arial Narrow" pitchFamily="34" charset="0"/>
                    </a:rPr>
                  </a:br>
                  <a:r>
                    <a:rPr lang="en-US" sz="1600">
                      <a:latin typeface="Arial Narrow" pitchFamily="34" charset="0"/>
                    </a:rPr>
                    <a:t>Install</a:t>
                  </a:r>
                </a:p>
                <a:p>
                  <a:r>
                    <a:rPr lang="en-US" sz="1600">
                      <a:latin typeface="Arial Narrow" pitchFamily="34" charset="0"/>
                    </a:rPr>
                    <a:t>Devices</a:t>
                  </a:r>
                </a:p>
              </p:txBody>
            </p:sp>
          </p:grpSp>
          <p:cxnSp>
            <p:nvCxnSpPr>
              <p:cNvPr id="56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305323" y="5083847"/>
                <a:ext cx="8686277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2362200" y="4343400"/>
              <a:ext cx="685800" cy="510988"/>
              <a:chOff x="2209800" y="3352800"/>
              <a:chExt cx="685800" cy="510988"/>
            </a:xfrm>
          </p:grpSpPr>
          <p:grpSp>
            <p:nvGrpSpPr>
              <p:cNvPr id="19" name="Group 14"/>
              <p:cNvGrpSpPr>
                <a:grpSpLocks/>
              </p:cNvGrpSpPr>
              <p:nvPr/>
            </p:nvGrpSpPr>
            <p:grpSpPr bwMode="auto">
              <a:xfrm>
                <a:off x="2209800" y="3352800"/>
                <a:ext cx="685800" cy="510988"/>
                <a:chOff x="5562600" y="1447800"/>
                <a:chExt cx="2590800" cy="1929745"/>
              </a:xfrm>
            </p:grpSpPr>
            <p:pic>
              <p:nvPicPr>
                <p:cNvPr id="64547" name="Picture 12" descr="Web_Portal.gi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562600" y="1447800"/>
                  <a:ext cx="2590800" cy="1929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548" name="Picture 13" descr="Activate 1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926666" y="1716285"/>
                  <a:ext cx="1854200" cy="1035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4546" name="Picture 12" descr="Portal.pd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11398" y="3386665"/>
                <a:ext cx="485775" cy="30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381000" y="5183088"/>
            <a:ext cx="6138863" cy="838200"/>
            <a:chOff x="381000" y="5181600"/>
            <a:chExt cx="6138863" cy="838200"/>
          </a:xfrm>
        </p:grpSpPr>
        <p:grpSp>
          <p:nvGrpSpPr>
            <p:cNvPr id="21" name="Group 73"/>
            <p:cNvGrpSpPr>
              <a:grpSpLocks/>
            </p:cNvGrpSpPr>
            <p:nvPr/>
          </p:nvGrpSpPr>
          <p:grpSpPr bwMode="auto">
            <a:xfrm>
              <a:off x="381000" y="5181600"/>
              <a:ext cx="6138863" cy="838200"/>
              <a:chOff x="380975" y="5181600"/>
              <a:chExt cx="6138357" cy="838200"/>
            </a:xfrm>
          </p:grpSpPr>
          <p:sp>
            <p:nvSpPr>
              <p:cNvPr id="64536" name="TextBox 30"/>
              <p:cNvSpPr txBox="1">
                <a:spLocks noChangeArrowheads="1"/>
              </p:cNvSpPr>
              <p:nvPr/>
            </p:nvSpPr>
            <p:spPr bwMode="auto">
              <a:xfrm>
                <a:off x="380975" y="5397268"/>
                <a:ext cx="134713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5. Test</a:t>
                </a:r>
              </a:p>
            </p:txBody>
          </p:sp>
          <p:grpSp>
            <p:nvGrpSpPr>
              <p:cNvPr id="22" name="Group 68"/>
              <p:cNvGrpSpPr>
                <a:grpSpLocks/>
              </p:cNvGrpSpPr>
              <p:nvPr/>
            </p:nvGrpSpPr>
            <p:grpSpPr bwMode="auto">
              <a:xfrm>
                <a:off x="3318932" y="5181600"/>
                <a:ext cx="1752600" cy="838200"/>
                <a:chOff x="3318932" y="5181600"/>
                <a:chExt cx="1752600" cy="838200"/>
              </a:xfrm>
            </p:grpSpPr>
            <p:sp>
              <p:nvSpPr>
                <p:cNvPr id="64541" name="Chevron 47"/>
                <p:cNvSpPr>
                  <a:spLocks noChangeArrowheads="1"/>
                </p:cNvSpPr>
                <p:nvPr/>
              </p:nvSpPr>
              <p:spPr bwMode="auto">
                <a:xfrm>
                  <a:off x="3318932" y="5233597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4542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3692796" y="5181600"/>
                  <a:ext cx="1259802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Arial Narrow" pitchFamily="34" charset="0"/>
                    </a:rPr>
                    <a:t>Test</a:t>
                  </a:r>
                </a:p>
                <a:p>
                  <a:r>
                    <a:rPr lang="en-US" sz="1600" dirty="0">
                      <a:solidFill>
                        <a:schemeClr val="bg1"/>
                      </a:solidFill>
                      <a:latin typeface="Arial Narrow" pitchFamily="34" charset="0"/>
                    </a:rPr>
                    <a:t>Whole</a:t>
                  </a:r>
                </a:p>
                <a:p>
                  <a:r>
                    <a:rPr lang="en-US" sz="1600" dirty="0">
                      <a:solidFill>
                        <a:schemeClr val="bg1"/>
                      </a:solidFill>
                      <a:latin typeface="Arial Narrow" pitchFamily="34" charset="0"/>
                    </a:rPr>
                    <a:t>System</a:t>
                  </a:r>
                </a:p>
              </p:txBody>
            </p:sp>
          </p:grpSp>
          <p:grpSp>
            <p:nvGrpSpPr>
              <p:cNvPr id="23" name="Group 69"/>
              <p:cNvGrpSpPr>
                <a:grpSpLocks/>
              </p:cNvGrpSpPr>
              <p:nvPr/>
            </p:nvGrpSpPr>
            <p:grpSpPr bwMode="auto">
              <a:xfrm>
                <a:off x="4766732" y="5233597"/>
                <a:ext cx="1752600" cy="786203"/>
                <a:chOff x="4766732" y="5233597"/>
                <a:chExt cx="1752600" cy="786203"/>
              </a:xfrm>
            </p:grpSpPr>
            <p:sp>
              <p:nvSpPr>
                <p:cNvPr id="64539" name="Chevron 49"/>
                <p:cNvSpPr>
                  <a:spLocks noChangeArrowheads="1"/>
                </p:cNvSpPr>
                <p:nvPr/>
              </p:nvSpPr>
              <p:spPr bwMode="auto">
                <a:xfrm>
                  <a:off x="4766732" y="5233597"/>
                  <a:ext cx="1752600" cy="786203"/>
                </a:xfrm>
                <a:prstGeom prst="chevron">
                  <a:avLst>
                    <a:gd name="adj" fmla="val 50002"/>
                  </a:avLst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lvl="1"/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64540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5216671" y="5327074"/>
                  <a:ext cx="1259802" cy="584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Teach</a:t>
                  </a:r>
                </a:p>
                <a:p>
                  <a:r>
                    <a:rPr 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Customer</a:t>
                  </a:r>
                </a:p>
              </p:txBody>
            </p:sp>
          </p:grpSp>
        </p:grpSp>
        <p:grpSp>
          <p:nvGrpSpPr>
            <p:cNvPr id="24" name="Group 73"/>
            <p:cNvGrpSpPr>
              <a:grpSpLocks/>
            </p:cNvGrpSpPr>
            <p:nvPr/>
          </p:nvGrpSpPr>
          <p:grpSpPr bwMode="auto">
            <a:xfrm>
              <a:off x="2362200" y="5410200"/>
              <a:ext cx="685800" cy="510988"/>
              <a:chOff x="2209800" y="3352800"/>
              <a:chExt cx="685800" cy="510988"/>
            </a:xfrm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2209800" y="3352800"/>
                <a:ext cx="685800" cy="510988"/>
                <a:chOff x="5562600" y="1447800"/>
                <a:chExt cx="2590800" cy="1929745"/>
              </a:xfrm>
            </p:grpSpPr>
            <p:pic>
              <p:nvPicPr>
                <p:cNvPr id="64534" name="Picture 12" descr="Web_Portal.gi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562600" y="1447800"/>
                  <a:ext cx="2590800" cy="1929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535" name="Picture 13" descr="Activate 1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926666" y="1716285"/>
                  <a:ext cx="1854200" cy="1035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4533" name="Picture 12" descr="Portal.pd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11398" y="3386665"/>
                <a:ext cx="485775" cy="30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6858000" y="1359048"/>
            <a:ext cx="1828800" cy="785813"/>
            <a:chOff x="7110299" y="1066800"/>
            <a:chExt cx="1856802" cy="786203"/>
          </a:xfrm>
        </p:grpSpPr>
        <p:sp>
          <p:nvSpPr>
            <p:cNvPr id="64528" name="Chevron 15"/>
            <p:cNvSpPr>
              <a:spLocks noChangeArrowheads="1"/>
            </p:cNvSpPr>
            <p:nvPr/>
          </p:nvSpPr>
          <p:spPr bwMode="auto">
            <a:xfrm>
              <a:off x="7110299" y="1066800"/>
              <a:ext cx="1524003" cy="786203"/>
            </a:xfrm>
            <a:prstGeom prst="chevron">
              <a:avLst>
                <a:gd name="adj" fmla="val 50004"/>
              </a:avLst>
            </a:prstGeom>
            <a:solidFill>
              <a:srgbClr val="C31C2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vl="1"/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64529" name="TextBox 16"/>
            <p:cNvSpPr txBox="1">
              <a:spLocks noChangeArrowheads="1"/>
            </p:cNvSpPr>
            <p:nvPr/>
          </p:nvSpPr>
          <p:spPr bwMode="auto">
            <a:xfrm>
              <a:off x="7418568" y="1143038"/>
              <a:ext cx="1548533" cy="58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Narrow" pitchFamily="34" charset="0"/>
                </a:rPr>
                <a:t>Components</a:t>
              </a:r>
            </a:p>
            <a:p>
              <a:r>
                <a:rPr lang="en-US" sz="1600">
                  <a:solidFill>
                    <a:srgbClr val="FFFFFF"/>
                  </a:solidFill>
                  <a:latin typeface="Arial Narrow" pitchFamily="34" charset="0"/>
                </a:rPr>
                <a:t>to Power</a:t>
              </a:r>
            </a:p>
          </p:txBody>
        </p:sp>
      </p:grpSp>
      <p:sp>
        <p:nvSpPr>
          <p:cNvPr id="64526" name="Chevron 15"/>
          <p:cNvSpPr>
            <a:spLocks noChangeArrowheads="1"/>
          </p:cNvSpPr>
          <p:nvPr/>
        </p:nvSpPr>
        <p:spPr bwMode="auto">
          <a:xfrm>
            <a:off x="3511550" y="1359048"/>
            <a:ext cx="1212850" cy="785813"/>
          </a:xfrm>
          <a:prstGeom prst="chevron">
            <a:avLst>
              <a:gd name="adj" fmla="val 49990"/>
            </a:avLst>
          </a:prstGeom>
          <a:solidFill>
            <a:srgbClr val="C31C2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lvl="1"/>
            <a:endParaRPr lang="en-US" sz="1200">
              <a:latin typeface="Arial Narrow" pitchFamily="34" charset="0"/>
            </a:endParaRPr>
          </a:p>
        </p:txBody>
      </p:sp>
      <p:sp>
        <p:nvSpPr>
          <p:cNvPr id="64527" name="TextBox 14"/>
          <p:cNvSpPr txBox="1">
            <a:spLocks noChangeArrowheads="1"/>
          </p:cNvSpPr>
          <p:nvPr/>
        </p:nvSpPr>
        <p:spPr bwMode="auto">
          <a:xfrm>
            <a:off x="3810000" y="1435248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itchFamily="34" charset="0"/>
              </a:rPr>
              <a:t>Setup Security</a:t>
            </a: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Installation Steps: SAAIT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304800" y="2553047"/>
            <a:ext cx="86868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6565" name="TextBox 24"/>
          <p:cNvSpPr txBox="1">
            <a:spLocks noChangeArrowheads="1"/>
          </p:cNvSpPr>
          <p:nvPr/>
        </p:nvSpPr>
        <p:spPr bwMode="auto">
          <a:xfrm>
            <a:off x="381000" y="1802159"/>
            <a:ext cx="177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 Secure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483100" y="1630709"/>
            <a:ext cx="1863725" cy="785813"/>
            <a:chOff x="6383872" y="1066800"/>
            <a:chExt cx="1862454" cy="786203"/>
          </a:xfrm>
        </p:grpSpPr>
        <p:sp>
          <p:nvSpPr>
            <p:cNvPr id="66579" name="Chevron 13"/>
            <p:cNvSpPr>
              <a:spLocks noChangeArrowheads="1"/>
            </p:cNvSpPr>
            <p:nvPr/>
          </p:nvSpPr>
          <p:spPr bwMode="auto">
            <a:xfrm>
              <a:off x="6383872" y="1066800"/>
              <a:ext cx="1430866" cy="786203"/>
            </a:xfrm>
            <a:prstGeom prst="chevron">
              <a:avLst>
                <a:gd name="adj" fmla="val 49999"/>
              </a:avLst>
            </a:prstGeom>
            <a:solidFill>
              <a:srgbClr val="C31C2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vl="1"/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66580" name="TextBox 14"/>
            <p:cNvSpPr txBox="1">
              <a:spLocks noChangeArrowheads="1"/>
            </p:cNvSpPr>
            <p:nvPr/>
          </p:nvSpPr>
          <p:spPr bwMode="auto">
            <a:xfrm>
              <a:off x="6697793" y="1143000"/>
              <a:ext cx="1548533" cy="58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Arial Narrow" pitchFamily="34" charset="0"/>
                </a:rPr>
                <a:t>HUB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to Network</a:t>
              </a: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5661025" y="1630709"/>
            <a:ext cx="1454659" cy="785813"/>
            <a:chOff x="7255239" y="1066800"/>
            <a:chExt cx="1524002" cy="786203"/>
          </a:xfrm>
        </p:grpSpPr>
        <p:sp>
          <p:nvSpPr>
            <p:cNvPr id="66577" name="Chevron 15"/>
            <p:cNvSpPr>
              <a:spLocks noChangeArrowheads="1"/>
            </p:cNvSpPr>
            <p:nvPr/>
          </p:nvSpPr>
          <p:spPr bwMode="auto">
            <a:xfrm>
              <a:off x="7255239" y="1066800"/>
              <a:ext cx="1524002" cy="786203"/>
            </a:xfrm>
            <a:prstGeom prst="chevron">
              <a:avLst>
                <a:gd name="adj" fmla="val 50004"/>
              </a:avLst>
            </a:prstGeom>
            <a:solidFill>
              <a:srgbClr val="C31C2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vl="1"/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66578" name="TextBox 16"/>
            <p:cNvSpPr txBox="1">
              <a:spLocks noChangeArrowheads="1"/>
            </p:cNvSpPr>
            <p:nvPr/>
          </p:nvSpPr>
          <p:spPr bwMode="auto">
            <a:xfrm>
              <a:off x="7630766" y="1143000"/>
              <a:ext cx="973074" cy="58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Arial Narrow" pitchFamily="34" charset="0"/>
                </a:rPr>
                <a:t>HUB </a:t>
              </a: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to </a:t>
              </a:r>
              <a:r>
                <a:rPr lang="en-US" sz="1600" dirty="0" smtClean="0">
                  <a:solidFill>
                    <a:srgbClr val="FFFFFF"/>
                  </a:solidFill>
                  <a:latin typeface="Arial Narrow" pitchFamily="34" charset="0"/>
                </a:rPr>
                <a:t>Panel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pic>
        <p:nvPicPr>
          <p:cNvPr id="66569" name="Picture 61" descr="69_1143216_Wizard_Hat_300.jpg"/>
          <p:cNvPicPr>
            <a:picLocks noChangeAspect="1"/>
          </p:cNvPicPr>
          <p:nvPr/>
        </p:nvPicPr>
        <p:blipFill>
          <a:blip r:embed="rId3"/>
          <a:srcRect l="28433" t="1981" r="27122" b="4388"/>
          <a:stretch>
            <a:fillRect/>
          </a:stretch>
        </p:blipFill>
        <p:spPr bwMode="auto">
          <a:xfrm>
            <a:off x="2536825" y="1630709"/>
            <a:ext cx="3302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Chevron 15"/>
          <p:cNvSpPr>
            <a:spLocks noChangeArrowheads="1"/>
          </p:cNvSpPr>
          <p:nvPr/>
        </p:nvSpPr>
        <p:spPr bwMode="auto">
          <a:xfrm>
            <a:off x="3533775" y="1630709"/>
            <a:ext cx="1212850" cy="785813"/>
          </a:xfrm>
          <a:prstGeom prst="chevron">
            <a:avLst>
              <a:gd name="adj" fmla="val 49990"/>
            </a:avLst>
          </a:prstGeom>
          <a:solidFill>
            <a:srgbClr val="C31C2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lvl="1"/>
            <a:endParaRPr lang="en-US" sz="1200">
              <a:latin typeface="Arial Narrow" pitchFamily="34" charset="0"/>
            </a:endParaRPr>
          </a:p>
        </p:txBody>
      </p:sp>
      <p:sp>
        <p:nvSpPr>
          <p:cNvPr id="66571" name="TextBox 14"/>
          <p:cNvSpPr txBox="1">
            <a:spLocks noChangeArrowheads="1"/>
          </p:cNvSpPr>
          <p:nvPr/>
        </p:nvSpPr>
        <p:spPr bwMode="auto">
          <a:xfrm>
            <a:off x="3832225" y="1706909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itchFamily="34" charset="0"/>
              </a:rPr>
              <a:t>Setup Security</a:t>
            </a:r>
          </a:p>
        </p:txBody>
      </p:sp>
      <p:sp>
        <p:nvSpPr>
          <p:cNvPr id="66572" name="TextBox 16"/>
          <p:cNvSpPr txBox="1">
            <a:spLocks noChangeArrowheads="1"/>
          </p:cNvSpPr>
          <p:nvPr/>
        </p:nvSpPr>
        <p:spPr bwMode="auto">
          <a:xfrm>
            <a:off x="7161213" y="1706909"/>
            <a:ext cx="1525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itchFamily="34" charset="0"/>
              </a:rPr>
              <a:t>Components</a:t>
            </a:r>
          </a:p>
          <a:p>
            <a:r>
              <a:rPr lang="en-US" sz="1600">
                <a:solidFill>
                  <a:srgbClr val="FFFFFF"/>
                </a:solidFill>
                <a:latin typeface="Arial Narrow" pitchFamily="34" charset="0"/>
              </a:rPr>
              <a:t>to Power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6858000" y="1630709"/>
            <a:ext cx="1828800" cy="785813"/>
            <a:chOff x="7110299" y="1066800"/>
            <a:chExt cx="1856802" cy="786203"/>
          </a:xfrm>
        </p:grpSpPr>
        <p:sp>
          <p:nvSpPr>
            <p:cNvPr id="66575" name="Chevron 15"/>
            <p:cNvSpPr>
              <a:spLocks noChangeArrowheads="1"/>
            </p:cNvSpPr>
            <p:nvPr/>
          </p:nvSpPr>
          <p:spPr bwMode="auto">
            <a:xfrm>
              <a:off x="7110299" y="1066800"/>
              <a:ext cx="1524003" cy="786203"/>
            </a:xfrm>
            <a:prstGeom prst="chevron">
              <a:avLst>
                <a:gd name="adj" fmla="val 50004"/>
              </a:avLst>
            </a:prstGeom>
            <a:solidFill>
              <a:srgbClr val="C31C2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vl="1"/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66576" name="TextBox 16"/>
            <p:cNvSpPr txBox="1">
              <a:spLocks noChangeArrowheads="1"/>
            </p:cNvSpPr>
            <p:nvPr/>
          </p:nvSpPr>
          <p:spPr bwMode="auto">
            <a:xfrm>
              <a:off x="7418568" y="1143038"/>
              <a:ext cx="1548533" cy="58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 Narrow" pitchFamily="34" charset="0"/>
                </a:rPr>
                <a:t>Components</a:t>
              </a:r>
            </a:p>
            <a:p>
              <a:r>
                <a:rPr lang="en-US" sz="1600">
                  <a:solidFill>
                    <a:srgbClr val="FFFFFF"/>
                  </a:solidFill>
                  <a:latin typeface="Arial Narrow" pitchFamily="34" charset="0"/>
                </a:rPr>
                <a:t>to Power</a:t>
              </a:r>
            </a:p>
          </p:txBody>
        </p:sp>
      </p:grpSp>
      <p:sp>
        <p:nvSpPr>
          <p:cNvPr id="66574" name="TextBox 86"/>
          <p:cNvSpPr txBox="1">
            <a:spLocks noChangeArrowheads="1"/>
          </p:cNvSpPr>
          <p:nvPr/>
        </p:nvSpPr>
        <p:spPr bwMode="auto">
          <a:xfrm>
            <a:off x="1066800" y="2806997"/>
            <a:ext cx="693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Physically prepare the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PowerSeries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LifeSafety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functionality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(installation, battery, power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programming)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Connect C24-HUB to Network and Panel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lphaU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Power Up and ensure proper connections/operations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Secure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Panel Wiring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10515" y="217689"/>
            <a:ext cx="4216593" cy="66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0260" y="4012923"/>
            <a:ext cx="18021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Connect PC-LINK to Panel PC-LINK with included cable</a:t>
            </a:r>
            <a:endParaRPr lang="en-CA" sz="900" b="1" dirty="0"/>
          </a:p>
        </p:txBody>
      </p:sp>
      <p:sp>
        <p:nvSpPr>
          <p:cNvPr id="8" name="Rectangle 7"/>
          <p:cNvSpPr/>
          <p:nvPr/>
        </p:nvSpPr>
        <p:spPr>
          <a:xfrm>
            <a:off x="4740676" y="3621741"/>
            <a:ext cx="523782" cy="36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44357" y="3657251"/>
            <a:ext cx="79899" cy="337352"/>
          </a:xfrm>
          <a:prstGeom prst="straightConnector1">
            <a:avLst/>
          </a:prstGeom>
          <a:ln w="25400" cap="sq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93437" y="3026937"/>
            <a:ext cx="577048" cy="781235"/>
          </a:xfrm>
          <a:prstGeom prst="rect">
            <a:avLst/>
          </a:prstGeom>
          <a:noFill/>
          <a:ln w="349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7281169" y="4724048"/>
            <a:ext cx="12058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To C24-HUB</a:t>
            </a:r>
          </a:p>
          <a:p>
            <a:endParaRPr lang="en-CA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46307" y="3624695"/>
            <a:ext cx="1053484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700" b="1" dirty="0" smtClean="0"/>
              <a:t>RS-422 cable to HUB.  </a:t>
            </a:r>
          </a:p>
          <a:p>
            <a:endParaRPr lang="en-CA" sz="700" b="1" dirty="0" smtClean="0"/>
          </a:p>
          <a:p>
            <a:r>
              <a:rPr lang="en-CA" sz="700" b="1" dirty="0" smtClean="0"/>
              <a:t>Maximum Length 305m 1,000 feet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2443" y="3883628"/>
            <a:ext cx="5282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700" b="1" dirty="0" smtClean="0"/>
          </a:p>
        </p:txBody>
      </p:sp>
      <p:sp>
        <p:nvSpPr>
          <p:cNvPr id="11" name="TextBox 9"/>
          <p:cNvSpPr txBox="1"/>
          <p:nvPr/>
        </p:nvSpPr>
        <p:spPr>
          <a:xfrm>
            <a:off x="2362191" y="5843371"/>
            <a:ext cx="43670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r>
              <a:rPr lang="en-CA" sz="900" b="1" dirty="0" smtClean="0"/>
              <a:t>Note: IT-230 shown.  Terminal strip is the same on all RS-422 modules</a:t>
            </a:r>
            <a:endParaRPr lang="en-CA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4518" y="4255153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4-wire KEYBUS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charset="-128"/>
              </a:rPr>
              <a:t>LEDs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a typeface="ＭＳ Ｐゴシック" charset="-128"/>
              </a:rPr>
              <a:t>Ports/Connector</a:t>
            </a:r>
          </a:p>
          <a:p>
            <a:endParaRPr lang="en-US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14400" y="2564904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/>
          <a:stretch>
            <a:fillRect/>
          </a:stretch>
        </p:blipFill>
        <p:spPr bwMode="auto">
          <a:xfrm>
            <a:off x="914400" y="3805064"/>
            <a:ext cx="7162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838200" y="4984577"/>
            <a:ext cx="19812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The Broadband port</a:t>
            </a:r>
          </a:p>
          <a:p>
            <a:pPr eaLnBrk="0" hangingPunct="0"/>
            <a:r>
              <a:rPr lang="en-US" sz="1400"/>
              <a:t>connects to an open port on Customer’s Router.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2987824" y="5048077"/>
            <a:ext cx="1808014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/>
              <a:t>Reset Button is used to factory default the </a:t>
            </a:r>
            <a:r>
              <a:rPr lang="en-US" sz="1400" dirty="0" smtClean="0"/>
              <a:t>HUB.</a:t>
            </a:r>
            <a:endParaRPr lang="en-US" sz="1400" dirty="0"/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4876800" y="5033789"/>
            <a:ext cx="1741488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/>
              <a:t>LAN Port for adding Wi-Fi devices (Camera, </a:t>
            </a:r>
            <a:r>
              <a:rPr lang="en-US" sz="1400" dirty="0" err="1"/>
              <a:t>Touchscreen</a:t>
            </a:r>
            <a:r>
              <a:rPr lang="en-US" sz="1400" dirty="0"/>
              <a:t>)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89738" y="5033789"/>
            <a:ext cx="19843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/>
              <a:t>RS-422 Connection from the </a:t>
            </a:r>
            <a:r>
              <a:rPr lang="en-US" sz="1400" dirty="0" smtClean="0"/>
              <a:t>Panel</a:t>
            </a:r>
            <a:endParaRPr lang="en-US" sz="1400" dirty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1676400" y="4527377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V="1">
            <a:off x="3810000" y="4643264"/>
            <a:ext cx="15240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H="1" flipV="1">
            <a:off x="5105400" y="4567064"/>
            <a:ext cx="4572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 flipH="1" flipV="1">
            <a:off x="7162800" y="4557539"/>
            <a:ext cx="4572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6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3600" y="1417638"/>
            <a:ext cx="17318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C24-HUB Hardware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a typeface="ＭＳ Ｐゴシック" charset="-128"/>
              </a:rPr>
              <a:t>Security Connection- RS 422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6248400" y="2743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2667000"/>
          <a:ext cx="24384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Panel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HUB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3048000"/>
            <a:ext cx="2438400" cy="1703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Tx-                       Rx-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Tx+                      Rx+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Rx-                       Tx-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Rx+                      Tx+</a:t>
            </a:r>
          </a:p>
        </p:txBody>
      </p:sp>
      <p:pic>
        <p:nvPicPr>
          <p:cNvPr id="286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990453"/>
            <a:ext cx="2162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ea typeface="ＭＳ Ｐゴシック" charset="-128"/>
                <a:cs typeface="Arial Bold" pitchFamily="34" charset="0"/>
              </a:rPr>
              <a:t>HUB to Panel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Required Programming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 smtClean="0"/>
              <a:t>Section [382] turn option 5 ON</a:t>
            </a:r>
          </a:p>
          <a:p>
            <a:pPr lvl="1"/>
            <a:r>
              <a:rPr lang="en-CA" sz="2000" dirty="0" smtClean="0"/>
              <a:t>This option enables communication between the panel and the RS-422 module</a:t>
            </a:r>
          </a:p>
          <a:p>
            <a:pPr lvl="1"/>
            <a:r>
              <a:rPr lang="en-CA" sz="2000" dirty="0" smtClean="0"/>
              <a:t>All programming has been defaulted and no additional programming is needed</a:t>
            </a:r>
          </a:p>
          <a:p>
            <a:pPr lvl="1"/>
            <a:endParaRPr lang="en-CA" sz="1800" dirty="0"/>
          </a:p>
          <a:p>
            <a:r>
              <a:rPr lang="en-CA" sz="2400" dirty="0" smtClean="0"/>
              <a:t>Broadcast zone labels when using RFK5500 or PK5500 keypad</a:t>
            </a:r>
          </a:p>
          <a:p>
            <a:pPr lvl="1"/>
            <a:r>
              <a:rPr lang="en-CA" sz="2000" dirty="0" smtClean="0"/>
              <a:t>After RS-422 is connected, send zone labels to module</a:t>
            </a:r>
          </a:p>
          <a:p>
            <a:pPr lvl="1"/>
            <a:r>
              <a:rPr lang="en-CA" sz="2000" dirty="0" smtClean="0"/>
              <a:t>Access keypad programming [*][8] [installer’s code] [*] [998] [*] to perform broadcast</a:t>
            </a:r>
          </a:p>
          <a:p>
            <a:pPr lvl="1"/>
            <a:endParaRPr lang="en-CA" sz="1800" dirty="0" smtClean="0"/>
          </a:p>
          <a:p>
            <a:r>
              <a:rPr lang="en-CA" sz="2400" dirty="0" smtClean="0"/>
              <a:t>Download of zone labels can also be done with DLS</a:t>
            </a:r>
            <a:endParaRPr lang="en-C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1079</Words>
  <Application>Microsoft Office PowerPoint</Application>
  <PresentationFormat>On-screen Show (4:3)</PresentationFormat>
  <Paragraphs>255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Office Theme</vt:lpstr>
      <vt:lpstr>Office Theme</vt:lpstr>
      <vt:lpstr>Slide 1</vt:lpstr>
      <vt:lpstr>Agenda</vt:lpstr>
      <vt:lpstr>Before You Begin</vt:lpstr>
      <vt:lpstr>Installation Steps: SAAIT</vt:lpstr>
      <vt:lpstr>Secure</vt:lpstr>
      <vt:lpstr>Panel Wiring</vt:lpstr>
      <vt:lpstr>C24-HUB Hardware</vt:lpstr>
      <vt:lpstr>HUB to Panel</vt:lpstr>
      <vt:lpstr>Required Programming</vt:lpstr>
      <vt:lpstr>Panel Verification</vt:lpstr>
      <vt:lpstr>Optional Programming</vt:lpstr>
      <vt:lpstr>Activate</vt:lpstr>
      <vt:lpstr>Activation Sign In</vt:lpstr>
      <vt:lpstr>Activation Process</vt:lpstr>
      <vt:lpstr>Activation Process</vt:lpstr>
      <vt:lpstr>Activation Process</vt:lpstr>
      <vt:lpstr>Owner Registration</vt:lpstr>
      <vt:lpstr>Site Creation Complete</vt:lpstr>
      <vt:lpstr>Add</vt:lpstr>
      <vt:lpstr>Managing Devices</vt:lpstr>
      <vt:lpstr>Adding a Camera</vt:lpstr>
      <vt:lpstr>Adding a Camera</vt:lpstr>
      <vt:lpstr>Adding Z-Wave Devices</vt:lpstr>
      <vt:lpstr>Install</vt:lpstr>
      <vt:lpstr>Test</vt:lpstr>
      <vt:lpstr>Diagnostics</vt:lpstr>
      <vt:lpstr>Diagnostics</vt:lpstr>
      <vt:lpstr>Diagnostics</vt:lpstr>
      <vt:lpstr>Diagnostics</vt:lpstr>
      <vt:lpstr>Teach Customer</vt:lpstr>
      <vt:lpstr>Teach Customer</vt:lpstr>
      <vt:lpstr>Thank You</vt:lpstr>
    </vt:vector>
  </TitlesOfParts>
  <Company>TYCO SAFETY PRODUCTS CANADA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Brooks</dc:creator>
  <cp:lastModifiedBy>Chris Masse</cp:lastModifiedBy>
  <cp:revision>125</cp:revision>
  <dcterms:created xsi:type="dcterms:W3CDTF">2011-12-09T14:37:27Z</dcterms:created>
  <dcterms:modified xsi:type="dcterms:W3CDTF">2012-06-15T17:21:29Z</dcterms:modified>
</cp:coreProperties>
</file>